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2" r:id="rId5"/>
    <p:sldId id="259" r:id="rId6"/>
    <p:sldId id="260" r:id="rId7"/>
    <p:sldId id="261" r:id="rId8"/>
    <p:sldId id="262" r:id="rId9"/>
    <p:sldId id="263" r:id="rId10"/>
    <p:sldId id="265" r:id="rId11"/>
    <p:sldId id="264" r:id="rId12"/>
    <p:sldId id="266" r:id="rId13"/>
    <p:sldId id="267" r:id="rId14"/>
    <p:sldId id="270" r:id="rId15"/>
    <p:sldId id="268" r:id="rId16"/>
    <p:sldId id="269"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31" d="100"/>
          <a:sy n="131"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9/23/20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Dennis@sage-water.com" TargetMode="External"/><Relationship Id="rId2" Type="http://schemas.openxmlformats.org/officeDocument/2006/relationships/hyperlink" Target="mailto:Bob@realtimepurity.com"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realtimepurity.com/" TargetMode="External"/><Relationship Id="rId4" Type="http://schemas.openxmlformats.org/officeDocument/2006/relationships/hyperlink" Target="mailto:sanchezovfidel@gmail.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316328" y="3335791"/>
            <a:ext cx="8915399" cy="1126283"/>
          </a:xfrm>
        </p:spPr>
        <p:txBody>
          <a:bodyPr>
            <a:normAutofit/>
          </a:bodyPr>
          <a:lstStyle/>
          <a:p>
            <a:pPr algn="ctr"/>
            <a:r>
              <a:rPr lang="en-US" b="1" dirty="0" err="1">
                <a:solidFill>
                  <a:srgbClr val="595959"/>
                </a:solidFill>
                <a:latin typeface="Arial" panose="020B0604020202020204" pitchFamily="34" charset="0"/>
                <a:cs typeface="Arial" panose="020B0604020202020204" pitchFamily="34" charset="0"/>
              </a:rPr>
              <a:t>Presentada</a:t>
            </a:r>
            <a:r>
              <a:rPr lang="en-US" b="1" dirty="0">
                <a:solidFill>
                  <a:srgbClr val="595959"/>
                </a:solidFill>
                <a:latin typeface="Arial" panose="020B0604020202020204" pitchFamily="34" charset="0"/>
                <a:cs typeface="Arial" panose="020B0604020202020204" pitchFamily="34" charset="0"/>
              </a:rPr>
              <a:t> </a:t>
            </a:r>
            <a:r>
              <a:rPr lang="en-US" b="1" dirty="0" err="1">
                <a:solidFill>
                  <a:srgbClr val="595959"/>
                </a:solidFill>
                <a:latin typeface="Arial" panose="020B0604020202020204" pitchFamily="34" charset="0"/>
                <a:cs typeface="Arial" panose="020B0604020202020204" pitchFamily="34" charset="0"/>
              </a:rPr>
              <a:t>por</a:t>
            </a:r>
            <a:endParaRPr lang="en-US" b="1" dirty="0">
              <a:solidFill>
                <a:srgbClr val="595959"/>
              </a:solidFill>
              <a:latin typeface="Arial" panose="020B0604020202020204" pitchFamily="34" charset="0"/>
              <a:cs typeface="Arial" panose="020B0604020202020204" pitchFamily="34" charset="0"/>
            </a:endParaRPr>
          </a:p>
          <a:p>
            <a:pPr algn="ctr"/>
            <a:endParaRPr lang="en-US" sz="1050" b="1" dirty="0">
              <a:solidFill>
                <a:srgbClr val="595959"/>
              </a:solidFill>
              <a:latin typeface="Arial" panose="020B0604020202020204" pitchFamily="34" charset="0"/>
              <a:cs typeface="Arial" panose="020B0604020202020204" pitchFamily="34" charset="0"/>
            </a:endParaRPr>
          </a:p>
          <a:p>
            <a:pPr algn="ctr"/>
            <a:endParaRPr lang="en-US" sz="3600" b="1" dirty="0">
              <a:solidFill>
                <a:srgbClr val="002060"/>
              </a:solidFill>
              <a:latin typeface="Arial" panose="020B0604020202020204" pitchFamily="34" charset="0"/>
              <a:cs typeface="Arial" panose="020B0604020202020204" pitchFamily="34" charset="0"/>
            </a:endParaRPr>
          </a:p>
          <a:p>
            <a:endParaRPr lang="es-MX" dirty="0"/>
          </a:p>
        </p:txBody>
      </p:sp>
      <p:sp>
        <p:nvSpPr>
          <p:cNvPr id="5" name="Rectángulo 4"/>
          <p:cNvSpPr/>
          <p:nvPr/>
        </p:nvSpPr>
        <p:spPr>
          <a:xfrm>
            <a:off x="2945081" y="307395"/>
            <a:ext cx="6096000" cy="3108543"/>
          </a:xfrm>
          <a:prstGeom prst="rect">
            <a:avLst/>
          </a:prstGeom>
        </p:spPr>
        <p:txBody>
          <a:bodyPr>
            <a:spAutoFit/>
          </a:bodyPr>
          <a:lstStyle/>
          <a:p>
            <a:pPr algn="ctr"/>
            <a:r>
              <a:rPr lang="es-MX" sz="3600" b="1" dirty="0">
                <a:solidFill>
                  <a:srgbClr val="595959"/>
                </a:solidFill>
                <a:latin typeface="Arial" panose="020B0604020202020204" pitchFamily="34" charset="0"/>
                <a:cs typeface="Arial" panose="020B0604020202020204" pitchFamily="34" charset="0"/>
              </a:rPr>
              <a:t>Nueva instrumentación para la gestión del agua.</a:t>
            </a:r>
          </a:p>
          <a:p>
            <a:pPr algn="ctr"/>
            <a:endParaRPr lang="es-MX" sz="3600" b="1" dirty="0">
              <a:solidFill>
                <a:srgbClr val="595959"/>
              </a:solidFill>
              <a:latin typeface="Arial" panose="020B0604020202020204" pitchFamily="34" charset="0"/>
              <a:cs typeface="Arial" panose="020B0604020202020204" pitchFamily="34" charset="0"/>
            </a:endParaRPr>
          </a:p>
          <a:p>
            <a:pPr algn="ctr"/>
            <a:r>
              <a:rPr lang="es-MX" sz="3600" b="1" dirty="0">
                <a:solidFill>
                  <a:srgbClr val="595959"/>
                </a:solidFill>
                <a:latin typeface="Arial" panose="020B0604020202020204" pitchFamily="34" charset="0"/>
                <a:cs typeface="Arial" panose="020B0604020202020204" pitchFamily="34" charset="0"/>
              </a:rPr>
              <a:t>Informando desde la fuente, cuando lo necesite</a:t>
            </a:r>
          </a:p>
          <a:p>
            <a:pPr algn="ctr"/>
            <a:endParaRPr lang="en-US" sz="1600" b="1" dirty="0">
              <a:solidFill>
                <a:srgbClr val="595959"/>
              </a:solidFill>
              <a:latin typeface="Arial" panose="020B0604020202020204" pitchFamily="34" charset="0"/>
              <a:cs typeface="Arial" panose="020B0604020202020204" pitchFamily="34" charset="0"/>
            </a:endParaRPr>
          </a:p>
        </p:txBody>
      </p:sp>
      <p:sp>
        <p:nvSpPr>
          <p:cNvPr id="2" name="CuadroTexto 1"/>
          <p:cNvSpPr txBox="1"/>
          <p:nvPr/>
        </p:nvSpPr>
        <p:spPr>
          <a:xfrm>
            <a:off x="9221273" y="6117465"/>
            <a:ext cx="2340705" cy="400110"/>
          </a:xfrm>
          <a:prstGeom prst="rect">
            <a:avLst/>
          </a:prstGeom>
          <a:noFill/>
        </p:spPr>
        <p:txBody>
          <a:bodyPr wrap="none" rtlCol="0">
            <a:spAutoFit/>
          </a:bodyPr>
          <a:lstStyle/>
          <a:p>
            <a:r>
              <a:rPr lang="es-MX" sz="2000" b="1" dirty="0"/>
              <a:t>15 AGOSTO, 2020</a:t>
            </a:r>
          </a:p>
        </p:txBody>
      </p:sp>
      <p:pic>
        <p:nvPicPr>
          <p:cNvPr id="6" name="Picture 5">
            <a:extLst>
              <a:ext uri="{FF2B5EF4-FFF2-40B4-BE49-F238E27FC236}">
                <a16:creationId xmlns:a16="http://schemas.microsoft.com/office/drawing/2014/main" id="{42893723-280E-9842-BBC6-BA1939BCB6F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945081" y="4007069"/>
            <a:ext cx="6146800" cy="1282700"/>
          </a:xfrm>
          <a:prstGeom prst="rect">
            <a:avLst/>
          </a:prstGeom>
          <a:noFill/>
          <a:ln>
            <a:noFill/>
          </a:ln>
        </p:spPr>
      </p:pic>
    </p:spTree>
    <p:extLst>
      <p:ext uri="{BB962C8B-B14F-4D97-AF65-F5344CB8AC3E}">
        <p14:creationId xmlns:p14="http://schemas.microsoft.com/office/powerpoint/2010/main" val="1385530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Cómo</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puede</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ayudar</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AMDS</a:t>
            </a:r>
            <a:br>
              <a:rPr lang="en-US" altLang="en-US" b="1" dirty="0">
                <a:latin typeface="Arial Black" panose="020B0A04020102020204" pitchFamily="34" charset="0"/>
                <a:ea typeface="ＭＳ Ｐゴシック" panose="020B0600070205080204" pitchFamily="34" charset="-128"/>
                <a:cs typeface="Arial" panose="020B0604020202020204" pitchFamily="34" charset="0"/>
              </a:rPr>
            </a:br>
            <a:endParaRPr lang="es-MX" dirty="0">
              <a:latin typeface="Arial Black" panose="020B0A04020102020204" pitchFamily="34" charset="0"/>
            </a:endParaRPr>
          </a:p>
        </p:txBody>
      </p:sp>
      <p:sp>
        <p:nvSpPr>
          <p:cNvPr id="3" name="Marcador de contenido 2"/>
          <p:cNvSpPr>
            <a:spLocks noGrp="1"/>
          </p:cNvSpPr>
          <p:nvPr>
            <p:ph idx="1"/>
          </p:nvPr>
        </p:nvSpPr>
        <p:spPr>
          <a:xfrm>
            <a:off x="2125573" y="1463899"/>
            <a:ext cx="8915400" cy="3777622"/>
          </a:xfrm>
        </p:spPr>
        <p:txBody>
          <a:bodyPr>
            <a:noAutofit/>
          </a:bodyPr>
          <a:lstStyle/>
          <a:p>
            <a:pPr>
              <a:lnSpc>
                <a:spcPct val="90000"/>
              </a:lnSpc>
              <a:buClrTx/>
            </a:pPr>
            <a:r>
              <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Los productos AMDS son instrumentos remotos SMART.</a:t>
            </a:r>
          </a:p>
          <a:p>
            <a:pPr>
              <a:lnSpc>
                <a:spcPct val="90000"/>
              </a:lnSpc>
              <a:buClrTx/>
            </a:pPr>
            <a:endPar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pPr>
            <a:r>
              <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Sirven en el punto de interés.</a:t>
            </a:r>
          </a:p>
          <a:p>
            <a:pPr>
              <a:lnSpc>
                <a:spcPct val="90000"/>
              </a:lnSpc>
              <a:buClrTx/>
            </a:pPr>
            <a:endParaRPr lang="en-US"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pPr>
            <a:r>
              <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Aplican directamente a las demandas actuales de monitoreo in situ de metales nocivos con transferencia de datos a distancia y capacidades de control de procesos.</a:t>
            </a:r>
          </a:p>
          <a:p>
            <a:pPr>
              <a:lnSpc>
                <a:spcPct val="90000"/>
              </a:lnSpc>
              <a:buClrTx/>
            </a:pPr>
            <a:endPar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pPr>
            <a:r>
              <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Son la solución de última generación para el monitoreo efectivo del agua dentro y fuera del sitio para metales peligrosos disueltos y productos químicos tóxicos, permitiendo la intervención oportuna para la remediación o cambios en la dosificación del control de procesos.</a:t>
            </a:r>
          </a:p>
          <a:p>
            <a:pPr>
              <a:lnSpc>
                <a:spcPct val="90000"/>
              </a:lnSpc>
              <a:buClrTx/>
            </a:pPr>
            <a:endParaRPr lang="en-US"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pPr>
            <a:r>
              <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Nuestros productos se monitorean en un pozo, en un río o en la fábrica.</a:t>
            </a:r>
          </a:p>
          <a:p>
            <a:pPr>
              <a:lnSpc>
                <a:spcPct val="90000"/>
              </a:lnSpc>
              <a:buClrTx/>
            </a:pPr>
            <a:endPar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pPr>
            <a:r>
              <a:rPr lang="es-MX" altLang="en-US" sz="16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AMDS es la mejor solución para el seguimiento y control del cumplimiento de las normativas.</a:t>
            </a:r>
          </a:p>
          <a:p>
            <a:endParaRPr lang="es-MX" sz="1600" dirty="0"/>
          </a:p>
        </p:txBody>
      </p:sp>
    </p:spTree>
    <p:extLst>
      <p:ext uri="{BB962C8B-B14F-4D97-AF65-F5344CB8AC3E}">
        <p14:creationId xmlns:p14="http://schemas.microsoft.com/office/powerpoint/2010/main" val="3394728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nSpc>
                <a:spcPct val="90000"/>
              </a:lnSpc>
            </a:pPr>
            <a:r>
              <a:rPr lang="es-MX" altLang="en-US" b="1" dirty="0">
                <a:latin typeface="Arial Black" panose="020B0A04020102020204" pitchFamily="34" charset="0"/>
                <a:ea typeface="ＭＳ Ｐゴシック" panose="020B0600070205080204" pitchFamily="34" charset="-128"/>
                <a:cs typeface="Arial" panose="020B0604020202020204" pitchFamily="34" charset="0"/>
              </a:rPr>
              <a:t>Certificación AMDS ISO 17025 </a:t>
            </a:r>
            <a:br>
              <a:rPr lang="es-MX" altLang="en-US" b="1" dirty="0">
                <a:latin typeface="Arial Black" panose="020B0A04020102020204" pitchFamily="34" charset="0"/>
                <a:ea typeface="ＭＳ Ｐゴシック" panose="020B0600070205080204" pitchFamily="34" charset="-128"/>
                <a:cs typeface="Arial" panose="020B0604020202020204" pitchFamily="34" charset="0"/>
              </a:rPr>
            </a:br>
            <a:r>
              <a:rPr lang="es-MX" altLang="en-US" b="1" dirty="0">
                <a:latin typeface="Arial Black" panose="020B0A04020102020204" pitchFamily="34" charset="0"/>
                <a:ea typeface="ＭＳ Ｐゴシック" panose="020B0600070205080204" pitchFamily="34" charset="-128"/>
                <a:cs typeface="Arial" panose="020B0604020202020204" pitchFamily="34" charset="0"/>
              </a:rPr>
              <a:t>Número - CAL-109644</a:t>
            </a:r>
            <a:br>
              <a:rPr lang="en-US" altLang="en-US" b="1" dirty="0">
                <a:latin typeface="Arial Black" panose="020B0A04020102020204" pitchFamily="34" charset="0"/>
                <a:ea typeface="ＭＳ Ｐゴシック" panose="020B0600070205080204" pitchFamily="34" charset="-128"/>
                <a:cs typeface="Arial" panose="020B0604020202020204" pitchFamily="34" charset="0"/>
              </a:rPr>
            </a:br>
            <a:endParaRPr lang="es-MX" dirty="0">
              <a:latin typeface="Arial Black" panose="020B0A04020102020204" pitchFamily="34" charset="0"/>
            </a:endParaRPr>
          </a:p>
        </p:txBody>
      </p:sp>
      <p:pic>
        <p:nvPicPr>
          <p:cNvPr id="4" name="Picture 1" descr="CAL-109644.pdf"/>
          <p:cNvPicPr>
            <a:picLocks noChangeAspect="1"/>
          </p:cNvPicPr>
          <p:nvPr/>
        </p:nvPicPr>
        <p:blipFill>
          <a:blip r:embed="rId2"/>
          <a:srcRect/>
          <a:stretch>
            <a:fillRect/>
          </a:stretch>
        </p:blipFill>
        <p:spPr bwMode="auto">
          <a:xfrm>
            <a:off x="7893472" y="1217141"/>
            <a:ext cx="3733800" cy="4329113"/>
          </a:xfrm>
          <a:prstGeom prst="rect">
            <a:avLst/>
          </a:prstGeom>
          <a:solidFill>
            <a:srgbClr val="EAEAEA"/>
          </a:solidFill>
          <a:ln>
            <a:noFill/>
          </a:ln>
          <a:effectLst>
            <a:outerShdw blurRad="50800" dist="38100" dir="2700000" algn="tl" rotWithShape="0">
              <a:srgbClr val="808080">
                <a:alpha val="42998"/>
              </a:srgbClr>
            </a:outerShdw>
          </a:effectLst>
          <a:extLst>
            <a:ext uri="{91240B29-F687-4f45-9708-019B960494DF}">
              <a14:hiddenLine xmlns="" xmlns:a14="http://schemas.microsoft.com/office/drawing/2010/main" w="9525">
                <a:solidFill>
                  <a:srgbClr val="000000"/>
                </a:solidFill>
                <a:miter lim="800000"/>
                <a:headEnd/>
                <a:tailEnd/>
              </a14:hiddenLine>
            </a:ext>
          </a:extLst>
        </p:spPr>
      </p:pic>
      <p:pic>
        <p:nvPicPr>
          <p:cNvPr id="5" name="Picture 1" descr="CAL-109644.pdf"/>
          <p:cNvPicPr>
            <a:picLocks noChangeAspect="1"/>
          </p:cNvPicPr>
          <p:nvPr/>
        </p:nvPicPr>
        <p:blipFill>
          <a:blip r:embed="rId3"/>
          <a:srcRect/>
          <a:stretch>
            <a:fillRect/>
          </a:stretch>
        </p:blipFill>
        <p:spPr bwMode="auto">
          <a:xfrm>
            <a:off x="4525076" y="1944205"/>
            <a:ext cx="3657600" cy="4240213"/>
          </a:xfrm>
          <a:prstGeom prst="rect">
            <a:avLst/>
          </a:prstGeom>
          <a:solidFill>
            <a:srgbClr val="EAEAEA"/>
          </a:solidFill>
          <a:ln>
            <a:noFill/>
          </a:ln>
          <a:effectLst>
            <a:outerShdw blurRad="50800" dist="38100" dir="2700000" algn="tl" rotWithShape="0">
              <a:srgbClr val="808080">
                <a:alpha val="42998"/>
              </a:srgbClr>
            </a:outerShdw>
          </a:effectLst>
          <a:extLs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CAL-109644.pdf"/>
          <p:cNvPicPr>
            <a:picLocks noChangeAspect="1"/>
          </p:cNvPicPr>
          <p:nvPr/>
        </p:nvPicPr>
        <p:blipFill>
          <a:blip r:embed="rId4"/>
          <a:srcRect/>
          <a:stretch>
            <a:fillRect/>
          </a:stretch>
        </p:blipFill>
        <p:spPr bwMode="auto">
          <a:xfrm>
            <a:off x="1080480" y="2303548"/>
            <a:ext cx="3746500" cy="4343400"/>
          </a:xfrm>
          <a:prstGeom prst="rect">
            <a:avLst/>
          </a:prstGeom>
          <a:solidFill>
            <a:srgbClr val="EAEAEA"/>
          </a:solidFill>
          <a:ln>
            <a:noFill/>
          </a:ln>
          <a:effectLst>
            <a:outerShdw blurRad="50800" dist="38100" dir="2700000" algn="tl" rotWithShape="0">
              <a:srgbClr val="808080">
                <a:alpha val="42998"/>
              </a:srgbClr>
            </a:outerShdw>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6324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altLang="es-MX" dirty="0">
                <a:latin typeface="Arial Black" panose="020B0A04020102020204" pitchFamily="34" charset="0"/>
                <a:cs typeface="Arial" panose="020B0604020202020204" pitchFamily="34" charset="0"/>
              </a:rPr>
              <a:t>REX no tiene competencia real fuera del laboratorio</a:t>
            </a:r>
            <a:endParaRPr lang="es-MX" dirty="0">
              <a:latin typeface="Arial Black" panose="020B0A04020102020204" pitchFamily="34" charset="0"/>
            </a:endParaRPr>
          </a:p>
        </p:txBody>
      </p:sp>
      <p:sp>
        <p:nvSpPr>
          <p:cNvPr id="3" name="Marcador de contenido 2"/>
          <p:cNvSpPr>
            <a:spLocks noGrp="1"/>
          </p:cNvSpPr>
          <p:nvPr>
            <p:ph idx="1"/>
          </p:nvPr>
        </p:nvSpPr>
        <p:spPr>
          <a:xfrm>
            <a:off x="1078112" y="1905000"/>
            <a:ext cx="6709335" cy="3777622"/>
          </a:xfrm>
        </p:spPr>
        <p:txBody>
          <a:bodyPr/>
          <a:lstStyle/>
          <a:p>
            <a:r>
              <a:rPr lang="en-US" altLang="es-MX" dirty="0">
                <a:solidFill>
                  <a:srgbClr val="000000"/>
                </a:solidFill>
                <a:latin typeface="Arial" panose="020B0604020202020204" pitchFamily="34" charset="0"/>
                <a:cs typeface="Arial" panose="020B0604020202020204" pitchFamily="34" charset="0"/>
              </a:rPr>
              <a:t>La </a:t>
            </a:r>
            <a:r>
              <a:rPr lang="en-US" altLang="es-MX" dirty="0" err="1">
                <a:solidFill>
                  <a:srgbClr val="000000"/>
                </a:solidFill>
                <a:latin typeface="Arial" panose="020B0604020202020204" pitchFamily="34" charset="0"/>
                <a:cs typeface="Arial" panose="020B0604020202020204" pitchFamily="34" charset="0"/>
              </a:rPr>
              <a:t>innovadora</a:t>
            </a:r>
            <a:r>
              <a:rPr lang="en-US" altLang="es-MX" dirty="0">
                <a:solidFill>
                  <a:srgbClr val="000000"/>
                </a:solidFill>
                <a:latin typeface="Arial" panose="020B0604020202020204" pitchFamily="34" charset="0"/>
                <a:cs typeface="Arial" panose="020B0604020202020204" pitchFamily="34" charset="0"/>
              </a:rPr>
              <a:t> </a:t>
            </a:r>
            <a:r>
              <a:rPr lang="en-US" altLang="es-MX" dirty="0" err="1">
                <a:solidFill>
                  <a:srgbClr val="000000"/>
                </a:solidFill>
                <a:latin typeface="Arial" panose="020B0604020202020204" pitchFamily="34" charset="0"/>
                <a:cs typeface="Arial" panose="020B0604020202020204" pitchFamily="34" charset="0"/>
              </a:rPr>
              <a:t>célula</a:t>
            </a:r>
            <a:r>
              <a:rPr lang="en-US" altLang="es-MX" dirty="0">
                <a:solidFill>
                  <a:srgbClr val="000000"/>
                </a:solidFill>
                <a:latin typeface="Arial" panose="020B0604020202020204" pitchFamily="34" charset="0"/>
                <a:cs typeface="Arial" panose="020B0604020202020204" pitchFamily="34" charset="0"/>
              </a:rPr>
              <a:t> de </a:t>
            </a:r>
            <a:r>
              <a:rPr lang="en-US" altLang="es-MX" dirty="0" err="1">
                <a:solidFill>
                  <a:srgbClr val="000000"/>
                </a:solidFill>
                <a:latin typeface="Arial" panose="020B0604020202020204" pitchFamily="34" charset="0"/>
                <a:cs typeface="Arial" panose="020B0604020202020204" pitchFamily="34" charset="0"/>
              </a:rPr>
              <a:t>flujo</a:t>
            </a:r>
            <a:r>
              <a:rPr lang="en-US" altLang="es-MX" dirty="0">
                <a:solidFill>
                  <a:srgbClr val="000000"/>
                </a:solidFill>
                <a:latin typeface="Arial" panose="020B0604020202020204" pitchFamily="34" charset="0"/>
                <a:cs typeface="Arial" panose="020B0604020202020204" pitchFamily="34" charset="0"/>
              </a:rPr>
              <a:t> </a:t>
            </a:r>
            <a:r>
              <a:rPr lang="en-US" altLang="es-MX" dirty="0" err="1">
                <a:solidFill>
                  <a:srgbClr val="000000"/>
                </a:solidFill>
                <a:latin typeface="Arial" panose="020B0604020202020204" pitchFamily="34" charset="0"/>
                <a:cs typeface="Arial" panose="020B0604020202020204" pitchFamily="34" charset="0"/>
              </a:rPr>
              <a:t>permite</a:t>
            </a:r>
            <a:r>
              <a:rPr lang="en-US" altLang="es-MX" dirty="0">
                <a:solidFill>
                  <a:srgbClr val="000000"/>
                </a:solidFill>
                <a:latin typeface="Arial" panose="020B0604020202020204" pitchFamily="34" charset="0"/>
                <a:cs typeface="Arial" panose="020B0604020202020204" pitchFamily="34" charset="0"/>
              </a:rPr>
              <a:t> a REX.</a:t>
            </a:r>
          </a:p>
          <a:p>
            <a:pPr>
              <a:lnSpc>
                <a:spcPct val="80000"/>
              </a:lnSpc>
              <a:defRPr/>
            </a:pPr>
            <a:r>
              <a:rPr lang="es-MX" sz="1600" dirty="0">
                <a:solidFill>
                  <a:schemeClr val="bg1">
                    <a:lumMod val="50000"/>
                  </a:schemeClr>
                </a:solidFill>
                <a:latin typeface="Arial" panose="020B0604020202020204" pitchFamily="34" charset="0"/>
                <a:ea typeface="ＭＳ Ｐゴシック" charset="0"/>
                <a:cs typeface="Arial" panose="020B0604020202020204" pitchFamily="34" charset="0"/>
              </a:rPr>
              <a:t>La muestra fluye a través del filtro en línea; el flujo se regula</a:t>
            </a:r>
          </a:p>
          <a:p>
            <a:pPr>
              <a:lnSpc>
                <a:spcPct val="80000"/>
              </a:lnSpc>
              <a:defRPr/>
            </a:pPr>
            <a:r>
              <a:rPr lang="es-MX" sz="1600" dirty="0">
                <a:solidFill>
                  <a:schemeClr val="bg1">
                    <a:lumMod val="50000"/>
                  </a:schemeClr>
                </a:solidFill>
                <a:latin typeface="Arial" panose="020B0604020202020204" pitchFamily="34" charset="0"/>
                <a:ea typeface="ＭＳ Ｐゴシック" charset="0"/>
                <a:cs typeface="Arial" panose="020B0604020202020204" pitchFamily="34" charset="0"/>
              </a:rPr>
              <a:t>Metales concentrados en electrodos </a:t>
            </a:r>
            <a:r>
              <a:rPr lang="es-MX" sz="1600" dirty="0" err="1">
                <a:solidFill>
                  <a:schemeClr val="bg1">
                    <a:lumMod val="50000"/>
                  </a:schemeClr>
                </a:solidFill>
                <a:latin typeface="Arial" panose="020B0604020202020204" pitchFamily="34" charset="0"/>
                <a:ea typeface="ＭＳ Ｐゴシック" charset="0"/>
                <a:cs typeface="Arial" panose="020B0604020202020204" pitchFamily="34" charset="0"/>
              </a:rPr>
              <a:t>mesoporosos</a:t>
            </a:r>
            <a:r>
              <a:rPr lang="es-MX" sz="1600" dirty="0">
                <a:solidFill>
                  <a:schemeClr val="bg1">
                    <a:lumMod val="50000"/>
                  </a:schemeClr>
                </a:solidFill>
                <a:latin typeface="Arial" panose="020B0604020202020204" pitchFamily="34" charset="0"/>
                <a:ea typeface="ＭＳ Ｐゴシック" charset="0"/>
                <a:cs typeface="Arial" panose="020B0604020202020204" pitchFamily="34" charset="0"/>
              </a:rPr>
              <a:t> de espuma de </a:t>
            </a:r>
            <a:r>
              <a:rPr lang="es-MX" sz="1600" dirty="0" err="1">
                <a:solidFill>
                  <a:schemeClr val="bg1">
                    <a:lumMod val="50000"/>
                  </a:schemeClr>
                </a:solidFill>
                <a:latin typeface="Arial" panose="020B0604020202020204" pitchFamily="34" charset="0"/>
                <a:ea typeface="ＭＳ Ｐゴシック" charset="0"/>
                <a:cs typeface="Arial" panose="020B0604020202020204" pitchFamily="34" charset="0"/>
              </a:rPr>
              <a:t>aerogel</a:t>
            </a:r>
            <a:r>
              <a:rPr lang="es-MX" sz="1600" dirty="0">
                <a:solidFill>
                  <a:schemeClr val="bg1">
                    <a:lumMod val="50000"/>
                  </a:schemeClr>
                </a:solidFill>
                <a:latin typeface="Arial" panose="020B0604020202020204" pitchFamily="34" charset="0"/>
                <a:ea typeface="ＭＳ Ｐゴシック" charset="0"/>
                <a:cs typeface="Arial" panose="020B0604020202020204" pitchFamily="34" charset="0"/>
              </a:rPr>
              <a:t> de carbono </a:t>
            </a:r>
            <a:r>
              <a:rPr lang="es-MX" sz="1600" dirty="0" err="1">
                <a:solidFill>
                  <a:schemeClr val="bg1">
                    <a:lumMod val="50000"/>
                  </a:schemeClr>
                </a:solidFill>
                <a:latin typeface="Arial" panose="020B0604020202020204" pitchFamily="34" charset="0"/>
                <a:ea typeface="ＭＳ Ｐゴシック" charset="0"/>
                <a:cs typeface="Arial" panose="020B0604020202020204" pitchFamily="34" charset="0"/>
              </a:rPr>
              <a:t>nanocelular</a:t>
            </a:r>
            <a:endParaRPr lang="en-US" sz="1600" dirty="0">
              <a:solidFill>
                <a:schemeClr val="bg1">
                  <a:lumMod val="50000"/>
                </a:schemeClr>
              </a:solidFill>
              <a:latin typeface="Arial" panose="020B0604020202020204" pitchFamily="34" charset="0"/>
              <a:ea typeface="ＭＳ Ｐゴシック" charset="0"/>
              <a:cs typeface="Arial" panose="020B0604020202020204" pitchFamily="34" charset="0"/>
            </a:endParaRPr>
          </a:p>
          <a:p>
            <a:pPr lvl="1">
              <a:lnSpc>
                <a:spcPct val="80000"/>
              </a:lnSpc>
              <a:buFont typeface="Wingdings" charset="0"/>
              <a:buChar char="q"/>
              <a:defRPr/>
            </a:pPr>
            <a:r>
              <a:rPr lang="es-MX" sz="1400" dirty="0">
                <a:solidFill>
                  <a:schemeClr val="bg1">
                    <a:lumMod val="50000"/>
                  </a:schemeClr>
                </a:solidFill>
                <a:latin typeface="Arial" panose="020B0604020202020204" pitchFamily="34" charset="0"/>
                <a:ea typeface="ＭＳ Ｐゴシック" charset="0"/>
                <a:cs typeface="Arial" panose="020B0604020202020204" pitchFamily="34" charset="0"/>
              </a:rPr>
              <a:t>Materiales patentados</a:t>
            </a:r>
          </a:p>
          <a:p>
            <a:pPr lvl="1">
              <a:lnSpc>
                <a:spcPct val="80000"/>
              </a:lnSpc>
              <a:buFont typeface="Wingdings" charset="0"/>
              <a:buChar char="q"/>
              <a:defRPr/>
            </a:pPr>
            <a:r>
              <a:rPr lang="es-MX" sz="1400" dirty="0">
                <a:solidFill>
                  <a:schemeClr val="bg1">
                    <a:lumMod val="50000"/>
                  </a:schemeClr>
                </a:solidFill>
                <a:latin typeface="Arial" panose="020B0604020202020204" pitchFamily="34" charset="0"/>
                <a:ea typeface="ＭＳ Ｐゴシック" charset="0"/>
                <a:cs typeface="Arial" panose="020B0604020202020204" pitchFamily="34" charset="0"/>
              </a:rPr>
              <a:t>AMDS tiene una licencia exclusiva</a:t>
            </a:r>
            <a:br>
              <a:rPr lang="es-MX" sz="1400" dirty="0">
                <a:solidFill>
                  <a:schemeClr val="bg1">
                    <a:lumMod val="50000"/>
                  </a:schemeClr>
                </a:solidFill>
                <a:latin typeface="Arial" panose="020B0604020202020204" pitchFamily="34" charset="0"/>
                <a:ea typeface="ＭＳ Ｐゴシック" charset="0"/>
                <a:cs typeface="Arial" panose="020B0604020202020204" pitchFamily="34" charset="0"/>
              </a:rPr>
            </a:br>
            <a:endParaRPr lang="es-MX" sz="1400" dirty="0">
              <a:solidFill>
                <a:schemeClr val="bg1">
                  <a:lumMod val="50000"/>
                </a:schemeClr>
              </a:solidFill>
              <a:latin typeface="Arial" panose="020B0604020202020204" pitchFamily="34" charset="0"/>
              <a:ea typeface="ＭＳ Ｐゴシック" charset="0"/>
              <a:cs typeface="Arial" panose="020B0604020202020204" pitchFamily="34" charset="0"/>
            </a:endParaRPr>
          </a:p>
          <a:p>
            <a:pPr marL="457200" lvl="1" indent="0">
              <a:lnSpc>
                <a:spcPct val="80000"/>
              </a:lnSpc>
              <a:buFont typeface="Wingdings" panose="05000000000000000000" pitchFamily="2" charset="2"/>
              <a:buNone/>
              <a:defRPr/>
            </a:pPr>
            <a:r>
              <a:rPr lang="en-US" dirty="0" err="1">
                <a:solidFill>
                  <a:schemeClr val="bg1">
                    <a:lumMod val="50000"/>
                  </a:schemeClr>
                </a:solidFill>
                <a:latin typeface="Arial" panose="020B0604020202020204" pitchFamily="34" charset="0"/>
                <a:ea typeface="ＭＳ Ｐゴシック" charset="0"/>
                <a:cs typeface="Arial" panose="020B0604020202020204" pitchFamily="34" charset="0"/>
              </a:rPr>
              <a:t>Metales</a:t>
            </a:r>
            <a:r>
              <a:rPr lang="en-US" dirty="0">
                <a:solidFill>
                  <a:schemeClr val="bg1">
                    <a:lumMod val="50000"/>
                  </a:schemeClr>
                </a:solidFill>
                <a:latin typeface="Arial" panose="020B0604020202020204" pitchFamily="34" charset="0"/>
                <a:ea typeface="ＭＳ Ｐゴシック" charset="0"/>
                <a:cs typeface="Arial" panose="020B0604020202020204" pitchFamily="34" charset="0"/>
              </a:rPr>
              <a:t> </a:t>
            </a:r>
            <a:r>
              <a:rPr lang="en-US" dirty="0" err="1">
                <a:solidFill>
                  <a:schemeClr val="bg1">
                    <a:lumMod val="50000"/>
                  </a:schemeClr>
                </a:solidFill>
                <a:latin typeface="Arial" panose="020B0604020202020204" pitchFamily="34" charset="0"/>
                <a:ea typeface="ＭＳ Ｐゴシック" charset="0"/>
                <a:cs typeface="Arial" panose="020B0604020202020204" pitchFamily="34" charset="0"/>
              </a:rPr>
              <a:t>detectados</a:t>
            </a:r>
            <a:r>
              <a:rPr lang="en-US" dirty="0">
                <a:solidFill>
                  <a:schemeClr val="bg1">
                    <a:lumMod val="50000"/>
                  </a:schemeClr>
                </a:solidFill>
                <a:latin typeface="Arial" panose="020B0604020202020204" pitchFamily="34" charset="0"/>
                <a:ea typeface="ＭＳ Ｐゴシック" charset="0"/>
                <a:cs typeface="Arial" panose="020B0604020202020204" pitchFamily="34" charset="0"/>
              </a:rPr>
              <a:t> </a:t>
            </a:r>
            <a:r>
              <a:rPr lang="en-US" dirty="0" err="1">
                <a:solidFill>
                  <a:schemeClr val="bg1">
                    <a:lumMod val="50000"/>
                  </a:schemeClr>
                </a:solidFill>
                <a:latin typeface="Arial" panose="020B0604020202020204" pitchFamily="34" charset="0"/>
                <a:ea typeface="ＭＳ Ｐゴシック" charset="0"/>
                <a:cs typeface="Arial" panose="020B0604020202020204" pitchFamily="34" charset="0"/>
              </a:rPr>
              <a:t>por</a:t>
            </a:r>
            <a:r>
              <a:rPr lang="en-US" dirty="0">
                <a:solidFill>
                  <a:schemeClr val="bg1">
                    <a:lumMod val="50000"/>
                  </a:schemeClr>
                </a:solidFill>
                <a:latin typeface="Arial" panose="020B0604020202020204" pitchFamily="34" charset="0"/>
                <a:ea typeface="ＭＳ Ｐゴシック" charset="0"/>
                <a:cs typeface="Arial" panose="020B0604020202020204" pitchFamily="34" charset="0"/>
              </a:rPr>
              <a:t> XRF a </a:t>
            </a:r>
            <a:r>
              <a:rPr lang="en-US" dirty="0" err="1">
                <a:solidFill>
                  <a:schemeClr val="bg1">
                    <a:lumMod val="50000"/>
                  </a:schemeClr>
                </a:solidFill>
                <a:latin typeface="Arial" panose="020B0604020202020204" pitchFamily="34" charset="0"/>
                <a:ea typeface="ＭＳ Ｐゴシック" charset="0"/>
                <a:cs typeface="Arial" panose="020B0604020202020204" pitchFamily="34" charset="0"/>
              </a:rPr>
              <a:t>través</a:t>
            </a:r>
            <a:r>
              <a:rPr lang="en-US" dirty="0">
                <a:solidFill>
                  <a:schemeClr val="bg1">
                    <a:lumMod val="50000"/>
                  </a:schemeClr>
                </a:solidFill>
                <a:latin typeface="Arial" panose="020B0604020202020204" pitchFamily="34" charset="0"/>
                <a:ea typeface="ＭＳ Ｐゴシック" charset="0"/>
                <a:cs typeface="Arial" panose="020B0604020202020204" pitchFamily="34" charset="0"/>
              </a:rPr>
              <a:t> de la </a:t>
            </a:r>
            <a:r>
              <a:rPr lang="en-US" dirty="0" err="1">
                <a:solidFill>
                  <a:schemeClr val="bg1">
                    <a:lumMod val="50000"/>
                  </a:schemeClr>
                </a:solidFill>
                <a:latin typeface="Arial" panose="020B0604020202020204" pitchFamily="34" charset="0"/>
                <a:ea typeface="ＭＳ Ｐゴシック" charset="0"/>
                <a:cs typeface="Arial" panose="020B0604020202020204" pitchFamily="34" charset="0"/>
              </a:rPr>
              <a:t>ventana</a:t>
            </a:r>
            <a:r>
              <a:rPr lang="en-US" dirty="0">
                <a:solidFill>
                  <a:schemeClr val="bg1">
                    <a:lumMod val="50000"/>
                  </a:schemeClr>
                </a:solidFill>
                <a:latin typeface="Arial" panose="020B0604020202020204" pitchFamily="34" charset="0"/>
                <a:ea typeface="ＭＳ Ｐゴシック" charset="0"/>
                <a:cs typeface="Arial" panose="020B0604020202020204" pitchFamily="34" charset="0"/>
              </a:rPr>
              <a:t> </a:t>
            </a:r>
            <a:r>
              <a:rPr lang="en-US" dirty="0" err="1">
                <a:solidFill>
                  <a:schemeClr val="bg1">
                    <a:lumMod val="50000"/>
                  </a:schemeClr>
                </a:solidFill>
                <a:latin typeface="Arial" panose="020B0604020202020204" pitchFamily="34" charset="0"/>
                <a:ea typeface="ＭＳ Ｐゴシック" charset="0"/>
                <a:cs typeface="Arial" panose="020B0604020202020204" pitchFamily="34" charset="0"/>
              </a:rPr>
              <a:t>Kapton</a:t>
            </a:r>
            <a:r>
              <a:rPr lang="en-US" baseline="30000" dirty="0" err="1">
                <a:solidFill>
                  <a:schemeClr val="bg1">
                    <a:lumMod val="50000"/>
                  </a:schemeClr>
                </a:solidFill>
                <a:latin typeface="Arial" panose="020B0604020202020204" pitchFamily="34" charset="0"/>
                <a:ea typeface="ＭＳ Ｐゴシック" charset="0"/>
                <a:cs typeface="Arial" panose="020B0604020202020204" pitchFamily="34" charset="0"/>
              </a:rPr>
              <a:t>tm</a:t>
            </a:r>
            <a:endParaRPr lang="en-US" dirty="0">
              <a:solidFill>
                <a:schemeClr val="bg1">
                  <a:lumMod val="50000"/>
                </a:schemeClr>
              </a:solidFill>
              <a:latin typeface="Arial" panose="020B0604020202020204" pitchFamily="34" charset="0"/>
              <a:ea typeface="ＭＳ Ｐゴシック" charset="0"/>
              <a:cs typeface="Arial" panose="020B0604020202020204" pitchFamily="34" charset="0"/>
            </a:endParaRPr>
          </a:p>
          <a:p>
            <a:pPr>
              <a:lnSpc>
                <a:spcPct val="80000"/>
              </a:lnSpc>
              <a:defRPr/>
            </a:pPr>
            <a:r>
              <a:rPr lang="es-MX" sz="1600" dirty="0">
                <a:solidFill>
                  <a:schemeClr val="bg1">
                    <a:lumMod val="50000"/>
                  </a:schemeClr>
                </a:solidFill>
                <a:latin typeface="Arial" panose="020B0604020202020204" pitchFamily="34" charset="0"/>
                <a:ea typeface="ＭＳ Ｐゴシック" charset="0"/>
                <a:cs typeface="Arial" panose="020B0604020202020204" pitchFamily="34" charset="0"/>
              </a:rPr>
              <a:t>Salida simple: concentración de cada metal</a:t>
            </a:r>
          </a:p>
          <a:p>
            <a:pPr>
              <a:lnSpc>
                <a:spcPct val="80000"/>
              </a:lnSpc>
              <a:defRPr/>
            </a:pPr>
            <a:r>
              <a:rPr lang="es-MX" sz="1600" dirty="0">
                <a:solidFill>
                  <a:schemeClr val="bg1">
                    <a:lumMod val="50000"/>
                  </a:schemeClr>
                </a:solidFill>
                <a:latin typeface="Arial" panose="020B0604020202020204" pitchFamily="34" charset="0"/>
                <a:ea typeface="ＭＳ Ｐゴシック" charset="0"/>
                <a:cs typeface="Arial" panose="020B0604020202020204" pitchFamily="34" charset="0"/>
              </a:rPr>
              <a:t>Metales liberados y electrodo limpio después de cada análisis.</a:t>
            </a:r>
            <a:endParaRPr lang="en-US" sz="1200" dirty="0">
              <a:solidFill>
                <a:schemeClr val="bg1">
                  <a:lumMod val="50000"/>
                </a:schemeClr>
              </a:solidFill>
              <a:effectLst>
                <a:outerShdw blurRad="38100" dist="38100" dir="2700000" algn="tl">
                  <a:srgbClr val="DDDDDD"/>
                </a:outerShdw>
              </a:effectLst>
              <a:latin typeface="Arial" panose="020B0604020202020204" pitchFamily="34" charset="0"/>
              <a:ea typeface="ＭＳ Ｐゴシック" charset="0"/>
              <a:cs typeface="Arial" panose="020B0604020202020204" pitchFamily="34" charset="0"/>
            </a:endParaRPr>
          </a:p>
          <a:p>
            <a:endParaRPr lang="es-MX" dirty="0"/>
          </a:p>
        </p:txBody>
      </p:sp>
      <p:pic>
        <p:nvPicPr>
          <p:cNvPr id="4" name="Picture 2" descr="KMD_Cell_004a"/>
          <p:cNvPicPr>
            <a:picLocks noChangeAspect="1" noChangeArrowheads="1"/>
          </p:cNvPicPr>
          <p:nvPr/>
        </p:nvPicPr>
        <p:blipFill>
          <a:blip r:embed="rId2"/>
          <a:srcRect/>
          <a:stretch>
            <a:fillRect/>
          </a:stretch>
        </p:blipFill>
        <p:spPr bwMode="auto">
          <a:xfrm>
            <a:off x="8807942" y="1905000"/>
            <a:ext cx="1971675" cy="1752600"/>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5" name="Picture 6" descr="PastedGraphic-1_pagenumber"/>
          <p:cNvPicPr>
            <a:picLocks noChangeAspect="1" noChangeArrowheads="1"/>
          </p:cNvPicPr>
          <p:nvPr/>
        </p:nvPicPr>
        <p:blipFill>
          <a:blip r:embed="rId3"/>
          <a:srcRect/>
          <a:stretch>
            <a:fillRect/>
          </a:stretch>
        </p:blipFill>
        <p:spPr bwMode="auto">
          <a:xfrm>
            <a:off x="3799268" y="4812471"/>
            <a:ext cx="4425570" cy="1855029"/>
          </a:xfrm>
          <a:prstGeom prst="rect">
            <a:avLst/>
          </a:prstGeom>
          <a:noFill/>
          <a:ln w="9525">
            <a:solidFill>
              <a:schemeClr val="bg2"/>
            </a:solidFill>
            <a:miter lim="800000"/>
            <a:headEnd/>
            <a:tailEnd/>
          </a:ln>
          <a:effectLst>
            <a:outerShdw blurRad="50800" dist="38100" dir="2700000" algn="tl" rotWithShape="0">
              <a:schemeClr val="accent1">
                <a:alpha val="42999"/>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427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s-MX" sz="2800" dirty="0">
                <a:latin typeface="Arial Black" panose="020B0A04020102020204" pitchFamily="34" charset="0"/>
              </a:rPr>
              <a:t> Campos de </a:t>
            </a:r>
            <a:r>
              <a:rPr lang="en-US" altLang="es-MX" sz="2800" dirty="0" err="1">
                <a:latin typeface="Arial Black" panose="020B0A04020102020204" pitchFamily="34" charset="0"/>
              </a:rPr>
              <a:t>uso</a:t>
            </a:r>
            <a:r>
              <a:rPr lang="en-US" altLang="es-MX" sz="2800" dirty="0">
                <a:latin typeface="Arial Black" panose="020B0A04020102020204" pitchFamily="34" charset="0"/>
              </a:rPr>
              <a:t> para REX</a:t>
            </a:r>
            <a:endParaRPr lang="es-MX" dirty="0">
              <a:latin typeface="Arial Black" panose="020B0A04020102020204" pitchFamily="34" charset="0"/>
            </a:endParaRPr>
          </a:p>
        </p:txBody>
      </p:sp>
      <p:sp>
        <p:nvSpPr>
          <p:cNvPr id="3" name="Marcador de contenido 2"/>
          <p:cNvSpPr>
            <a:spLocks noGrp="1"/>
          </p:cNvSpPr>
          <p:nvPr>
            <p:ph idx="1"/>
          </p:nvPr>
        </p:nvSpPr>
        <p:spPr>
          <a:xfrm>
            <a:off x="1579036" y="1798249"/>
            <a:ext cx="4854777" cy="3777622"/>
          </a:xfrm>
        </p:spPr>
        <p:txBody>
          <a:bodyPr/>
          <a:lstStyle/>
          <a:p>
            <a:pPr marL="457200" indent="-457200">
              <a:lnSpc>
                <a:spcPct val="90000"/>
              </a:lnSpc>
              <a:buClrTx/>
              <a:buFontTx/>
              <a:buAutoNum type="arabicPeriod"/>
            </a:pPr>
            <a:r>
              <a:rPr lang="en-US" altLang="es-MX" dirty="0">
                <a:solidFill>
                  <a:schemeClr val="bg1">
                    <a:lumMod val="50000"/>
                  </a:schemeClr>
                </a:solidFill>
                <a:latin typeface="Arial" panose="020B0604020202020204" pitchFamily="34" charset="0"/>
                <a:cs typeface="Arial" panose="020B0604020202020204" pitchFamily="34" charset="0"/>
              </a:rPr>
              <a:t>Agua potable - </a:t>
            </a:r>
            <a:r>
              <a:rPr lang="en-US" altLang="es-MX" dirty="0" err="1">
                <a:solidFill>
                  <a:schemeClr val="bg1">
                    <a:lumMod val="50000"/>
                  </a:schemeClr>
                </a:solidFill>
                <a:latin typeface="Arial" panose="020B0604020202020204" pitchFamily="34" charset="0"/>
                <a:cs typeface="Arial" panose="020B0604020202020204" pitchFamily="34" charset="0"/>
              </a:rPr>
              <a:t>purificación</a:t>
            </a:r>
            <a:r>
              <a:rPr lang="en-US" altLang="es-MX" dirty="0">
                <a:solidFill>
                  <a:schemeClr val="bg1">
                    <a:lumMod val="50000"/>
                  </a:schemeClr>
                </a:solidFill>
                <a:latin typeface="Arial" panose="020B0604020202020204" pitchFamily="34" charset="0"/>
                <a:cs typeface="Arial" panose="020B0604020202020204" pitchFamily="34" charset="0"/>
              </a:rPr>
              <a:t>/</a:t>
            </a:r>
            <a:r>
              <a:rPr lang="en-US" altLang="es-MX" dirty="0" err="1">
                <a:solidFill>
                  <a:schemeClr val="bg1">
                    <a:lumMod val="50000"/>
                  </a:schemeClr>
                </a:solidFill>
                <a:latin typeface="Arial" panose="020B0604020202020204" pitchFamily="34" charset="0"/>
                <a:cs typeface="Arial" panose="020B0604020202020204" pitchFamily="34" charset="0"/>
              </a:rPr>
              <a:t>filtrado</a:t>
            </a:r>
            <a:r>
              <a:rPr lang="en-US" altLang="es-MX" dirty="0">
                <a:solidFill>
                  <a:schemeClr val="bg1">
                    <a:lumMod val="50000"/>
                  </a:schemeClr>
                </a:solidFill>
                <a:latin typeface="Arial" panose="020B0604020202020204" pitchFamily="34" charset="0"/>
                <a:cs typeface="Arial" panose="020B0604020202020204" pitchFamily="34" charset="0"/>
              </a:rPr>
              <a:t>.</a:t>
            </a:r>
          </a:p>
          <a:p>
            <a:pPr marL="457200" indent="-457200">
              <a:lnSpc>
                <a:spcPct val="90000"/>
              </a:lnSpc>
              <a:buClrTx/>
              <a:buFontTx/>
              <a:buAutoNum type="arabicPeriod"/>
            </a:pPr>
            <a:r>
              <a:rPr lang="en-US" altLang="es-MX" dirty="0" err="1">
                <a:solidFill>
                  <a:schemeClr val="bg1">
                    <a:lumMod val="50000"/>
                  </a:schemeClr>
                </a:solidFill>
                <a:latin typeface="Arial" panose="020B0604020202020204" pitchFamily="34" charset="0"/>
                <a:cs typeface="Arial" panose="020B0604020202020204" pitchFamily="34" charset="0"/>
              </a:rPr>
              <a:t>Procesos</a:t>
            </a:r>
            <a:r>
              <a:rPr lang="en-US" altLang="es-MX" dirty="0">
                <a:solidFill>
                  <a:schemeClr val="bg1">
                    <a:lumMod val="50000"/>
                  </a:schemeClr>
                </a:solidFill>
                <a:latin typeface="Arial" panose="020B0604020202020204" pitchFamily="34" charset="0"/>
                <a:cs typeface="Arial" panose="020B0604020202020204" pitchFamily="34" charset="0"/>
              </a:rPr>
              <a:t> </a:t>
            </a:r>
            <a:r>
              <a:rPr lang="en-US" altLang="es-MX" dirty="0" err="1">
                <a:solidFill>
                  <a:schemeClr val="bg1">
                    <a:lumMod val="50000"/>
                  </a:schemeClr>
                </a:solidFill>
                <a:latin typeface="Arial" panose="020B0604020202020204" pitchFamily="34" charset="0"/>
                <a:cs typeface="Arial" panose="020B0604020202020204" pitchFamily="34" charset="0"/>
              </a:rPr>
              <a:t>químicos</a:t>
            </a:r>
            <a:r>
              <a:rPr lang="en-US" altLang="es-MX" dirty="0">
                <a:solidFill>
                  <a:schemeClr val="bg1">
                    <a:lumMod val="50000"/>
                  </a:schemeClr>
                </a:solidFill>
                <a:latin typeface="Arial" panose="020B0604020202020204" pitchFamily="34" charset="0"/>
                <a:cs typeface="Arial" panose="020B0604020202020204" pitchFamily="34" charset="0"/>
              </a:rPr>
              <a:t> </a:t>
            </a:r>
            <a:r>
              <a:rPr lang="en-US" altLang="es-MX" dirty="0" err="1">
                <a:solidFill>
                  <a:schemeClr val="bg1">
                    <a:lumMod val="50000"/>
                  </a:schemeClr>
                </a:solidFill>
                <a:latin typeface="Arial" panose="020B0604020202020204" pitchFamily="34" charset="0"/>
                <a:cs typeface="Arial" panose="020B0604020202020204" pitchFamily="34" charset="0"/>
              </a:rPr>
              <a:t>Fluidos</a:t>
            </a:r>
            <a:r>
              <a:rPr lang="en-US" altLang="es-MX" dirty="0">
                <a:solidFill>
                  <a:schemeClr val="bg1">
                    <a:lumMod val="50000"/>
                  </a:schemeClr>
                </a:solidFill>
                <a:latin typeface="Arial" panose="020B0604020202020204" pitchFamily="34" charset="0"/>
                <a:cs typeface="Arial" panose="020B0604020202020204" pitchFamily="34" charset="0"/>
              </a:rPr>
              <a:t> </a:t>
            </a:r>
            <a:r>
              <a:rPr lang="en-US" altLang="es-MX" dirty="0" err="1">
                <a:solidFill>
                  <a:schemeClr val="bg1">
                    <a:lumMod val="50000"/>
                  </a:schemeClr>
                </a:solidFill>
                <a:latin typeface="Arial" panose="020B0604020202020204" pitchFamily="34" charset="0"/>
                <a:cs typeface="Arial" panose="020B0604020202020204" pitchFamily="34" charset="0"/>
              </a:rPr>
              <a:t>industriales</a:t>
            </a:r>
            <a:r>
              <a:rPr lang="en-US" altLang="es-MX" dirty="0">
                <a:solidFill>
                  <a:schemeClr val="bg1">
                    <a:lumMod val="50000"/>
                  </a:schemeClr>
                </a:solidFill>
                <a:latin typeface="Arial" panose="020B0604020202020204" pitchFamily="34" charset="0"/>
                <a:cs typeface="Arial" panose="020B0604020202020204" pitchFamily="34" charset="0"/>
              </a:rPr>
              <a:t>, (no de </a:t>
            </a:r>
            <a:r>
              <a:rPr lang="en-US" altLang="es-MX" dirty="0" err="1">
                <a:solidFill>
                  <a:schemeClr val="bg1">
                    <a:lumMod val="50000"/>
                  </a:schemeClr>
                </a:solidFill>
                <a:latin typeface="Arial" panose="020B0604020202020204" pitchFamily="34" charset="0"/>
                <a:cs typeface="Arial" panose="020B0604020202020204" pitchFamily="34" charset="0"/>
              </a:rPr>
              <a:t>minería</a:t>
            </a:r>
            <a:r>
              <a:rPr lang="en-US" altLang="es-MX" dirty="0">
                <a:solidFill>
                  <a:schemeClr val="bg1">
                    <a:lumMod val="50000"/>
                  </a:schemeClr>
                </a:solidFill>
                <a:latin typeface="Arial" panose="020B0604020202020204" pitchFamily="34" charset="0"/>
                <a:cs typeface="Arial" panose="020B0604020202020204" pitchFamily="34" charset="0"/>
              </a:rPr>
              <a:t> o </a:t>
            </a:r>
            <a:r>
              <a:rPr lang="en-US" altLang="es-MX" dirty="0" err="1">
                <a:solidFill>
                  <a:schemeClr val="bg1">
                    <a:lumMod val="50000"/>
                  </a:schemeClr>
                </a:solidFill>
                <a:latin typeface="Arial" panose="020B0604020202020204" pitchFamily="34" charset="0"/>
                <a:cs typeface="Arial" panose="020B0604020202020204" pitchFamily="34" charset="0"/>
              </a:rPr>
              <a:t>petróleo</a:t>
            </a:r>
            <a:r>
              <a:rPr lang="en-US" altLang="es-MX" dirty="0">
                <a:solidFill>
                  <a:schemeClr val="bg1">
                    <a:lumMod val="50000"/>
                  </a:schemeClr>
                </a:solidFill>
                <a:latin typeface="Arial" panose="020B0604020202020204" pitchFamily="34" charset="0"/>
                <a:cs typeface="Arial" panose="020B0604020202020204" pitchFamily="34" charset="0"/>
              </a:rPr>
              <a:t>).</a:t>
            </a:r>
          </a:p>
          <a:p>
            <a:pPr marL="457200" indent="-457200">
              <a:lnSpc>
                <a:spcPct val="90000"/>
              </a:lnSpc>
              <a:buClrTx/>
              <a:buFontTx/>
              <a:buAutoNum type="arabicPeriod"/>
            </a:pPr>
            <a:r>
              <a:rPr lang="en-US" altLang="es-MX" dirty="0" err="1">
                <a:solidFill>
                  <a:schemeClr val="bg1">
                    <a:lumMod val="50000"/>
                  </a:schemeClr>
                </a:solidFill>
                <a:latin typeface="Arial" panose="020B0604020202020204" pitchFamily="34" charset="0"/>
                <a:cs typeface="Arial" panose="020B0604020202020204" pitchFamily="34" charset="0"/>
              </a:rPr>
              <a:t>Minería</a:t>
            </a:r>
            <a:r>
              <a:rPr lang="en-US" altLang="es-MX" dirty="0">
                <a:solidFill>
                  <a:schemeClr val="bg1">
                    <a:lumMod val="50000"/>
                  </a:schemeClr>
                </a:solidFill>
                <a:latin typeface="Arial" panose="020B0604020202020204" pitchFamily="34" charset="0"/>
                <a:cs typeface="Arial" panose="020B0604020202020204" pitchFamily="34" charset="0"/>
              </a:rPr>
              <a:t> y </a:t>
            </a:r>
            <a:r>
              <a:rPr lang="en-US" altLang="es-MX" dirty="0" err="1">
                <a:solidFill>
                  <a:schemeClr val="bg1">
                    <a:lumMod val="50000"/>
                  </a:schemeClr>
                </a:solidFill>
                <a:latin typeface="Arial" panose="020B0604020202020204" pitchFamily="34" charset="0"/>
                <a:cs typeface="Arial" panose="020B0604020202020204" pitchFamily="34" charset="0"/>
              </a:rPr>
              <a:t>Petróleo</a:t>
            </a:r>
            <a:r>
              <a:rPr lang="en-US" altLang="es-MX" dirty="0">
                <a:solidFill>
                  <a:schemeClr val="bg1">
                    <a:lumMod val="50000"/>
                  </a:schemeClr>
                </a:solidFill>
                <a:latin typeface="Arial" panose="020B0604020202020204" pitchFamily="34" charset="0"/>
                <a:cs typeface="Arial" panose="020B0604020202020204" pitchFamily="34" charset="0"/>
              </a:rPr>
              <a:t>.</a:t>
            </a:r>
          </a:p>
          <a:p>
            <a:pPr marL="457200" indent="-457200">
              <a:lnSpc>
                <a:spcPct val="90000"/>
              </a:lnSpc>
              <a:buClrTx/>
              <a:buFontTx/>
              <a:buAutoNum type="arabicPeriod"/>
            </a:pPr>
            <a:r>
              <a:rPr lang="en-US" altLang="es-MX" dirty="0">
                <a:solidFill>
                  <a:schemeClr val="bg1">
                    <a:lumMod val="50000"/>
                  </a:schemeClr>
                </a:solidFill>
                <a:latin typeface="Arial" panose="020B0604020202020204" pitchFamily="34" charset="0"/>
                <a:cs typeface="Arial" panose="020B0604020202020204" pitchFamily="34" charset="0"/>
              </a:rPr>
              <a:t>Agua Ultra-</a:t>
            </a:r>
            <a:r>
              <a:rPr lang="en-US" altLang="es-MX" dirty="0" err="1">
                <a:solidFill>
                  <a:schemeClr val="bg1">
                    <a:lumMod val="50000"/>
                  </a:schemeClr>
                </a:solidFill>
                <a:latin typeface="Arial" panose="020B0604020202020204" pitchFamily="34" charset="0"/>
                <a:cs typeface="Arial" panose="020B0604020202020204" pitchFamily="34" charset="0"/>
              </a:rPr>
              <a:t>Pura</a:t>
            </a:r>
            <a:r>
              <a:rPr lang="en-US" altLang="es-MX" dirty="0">
                <a:solidFill>
                  <a:schemeClr val="bg1">
                    <a:lumMod val="50000"/>
                  </a:schemeClr>
                </a:solidFill>
                <a:latin typeface="Arial" panose="020B0604020202020204" pitchFamily="34" charset="0"/>
                <a:cs typeface="Arial" panose="020B0604020202020204" pitchFamily="34" charset="0"/>
              </a:rPr>
              <a:t>(UPW).</a:t>
            </a:r>
          </a:p>
          <a:p>
            <a:pPr marL="457200" indent="-457200">
              <a:lnSpc>
                <a:spcPct val="90000"/>
              </a:lnSpc>
              <a:buClrTx/>
              <a:buFontTx/>
              <a:buAutoNum type="arabicPeriod"/>
            </a:pPr>
            <a:r>
              <a:rPr lang="es-MX" altLang="es-MX" dirty="0">
                <a:solidFill>
                  <a:schemeClr val="bg1">
                    <a:lumMod val="50000"/>
                  </a:schemeClr>
                </a:solidFill>
                <a:latin typeface="Arial" panose="020B0604020202020204" pitchFamily="34" charset="0"/>
                <a:cs typeface="Arial" panose="020B0604020202020204" pitchFamily="34" charset="0"/>
              </a:rPr>
              <a:t>Entrada y salida del tratamiento de aguas residuales</a:t>
            </a:r>
            <a:r>
              <a:rPr lang="en-US" altLang="es-MX" dirty="0">
                <a:solidFill>
                  <a:schemeClr val="bg1">
                    <a:lumMod val="50000"/>
                  </a:schemeClr>
                </a:solidFill>
                <a:latin typeface="Arial" panose="020B0604020202020204" pitchFamily="34" charset="0"/>
                <a:cs typeface="Arial" panose="020B0604020202020204" pitchFamily="34" charset="0"/>
              </a:rPr>
              <a:t>.</a:t>
            </a:r>
          </a:p>
          <a:p>
            <a:pPr marL="457200" indent="-457200">
              <a:lnSpc>
                <a:spcPct val="90000"/>
              </a:lnSpc>
              <a:buClrTx/>
              <a:buFontTx/>
              <a:buAutoNum type="arabicPeriod"/>
            </a:pPr>
            <a:r>
              <a:rPr lang="es-MX" altLang="es-MX" dirty="0">
                <a:solidFill>
                  <a:schemeClr val="bg1">
                    <a:lumMod val="50000"/>
                  </a:schemeClr>
                </a:solidFill>
                <a:latin typeface="Arial" panose="020B0604020202020204" pitchFamily="34" charset="0"/>
                <a:cs typeface="Arial" panose="020B0604020202020204" pitchFamily="34" charset="0"/>
              </a:rPr>
              <a:t>Farmacéutica y procesamiento de alimentos</a:t>
            </a:r>
            <a:r>
              <a:rPr lang="en-US" altLang="es-MX" dirty="0">
                <a:solidFill>
                  <a:schemeClr val="bg1">
                    <a:lumMod val="50000"/>
                  </a:schemeClr>
                </a:solidFill>
                <a:latin typeface="Arial" panose="020B0604020202020204" pitchFamily="34" charset="0"/>
                <a:cs typeface="Arial" panose="020B0604020202020204" pitchFamily="34" charset="0"/>
              </a:rPr>
              <a:t>.</a:t>
            </a:r>
          </a:p>
          <a:p>
            <a:endParaRPr lang="es-MX" dirty="0"/>
          </a:p>
        </p:txBody>
      </p:sp>
      <p:pic>
        <p:nvPicPr>
          <p:cNvPr id="4" name="Picture 4"/>
          <p:cNvPicPr>
            <a:picLocks noChangeAspect="1" noChangeArrowheads="1"/>
          </p:cNvPicPr>
          <p:nvPr/>
        </p:nvPicPr>
        <p:blipFill>
          <a:blip r:embed="rId2"/>
          <a:srcRect/>
          <a:stretch>
            <a:fillRect/>
          </a:stretch>
        </p:blipFill>
        <p:spPr bwMode="auto">
          <a:xfrm>
            <a:off x="8709338" y="1557270"/>
            <a:ext cx="1571625" cy="2362200"/>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5" name="Picture 8"/>
          <p:cNvPicPr>
            <a:picLocks noChangeAspect="1" noChangeArrowheads="1"/>
          </p:cNvPicPr>
          <p:nvPr/>
        </p:nvPicPr>
        <p:blipFill>
          <a:blip r:embed="rId3"/>
          <a:srcRect/>
          <a:stretch>
            <a:fillRect/>
          </a:stretch>
        </p:blipFill>
        <p:spPr bwMode="auto">
          <a:xfrm>
            <a:off x="6423338" y="1557270"/>
            <a:ext cx="2057400" cy="1439863"/>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6" name="Picture 9"/>
          <p:cNvPicPr>
            <a:picLocks noChangeAspect="1" noChangeArrowheads="1"/>
          </p:cNvPicPr>
          <p:nvPr/>
        </p:nvPicPr>
        <p:blipFill>
          <a:blip r:embed="rId4"/>
          <a:srcRect/>
          <a:stretch>
            <a:fillRect/>
          </a:stretch>
        </p:blipFill>
        <p:spPr bwMode="auto">
          <a:xfrm>
            <a:off x="3222938" y="5264083"/>
            <a:ext cx="2209800" cy="1001712"/>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7" name="Picture 12" descr="Steam GenPlant"/>
          <p:cNvPicPr>
            <a:picLocks noChangeAspect="1" noChangeArrowheads="1"/>
          </p:cNvPicPr>
          <p:nvPr/>
        </p:nvPicPr>
        <p:blipFill>
          <a:blip r:embed="rId5">
            <a:lum bright="-4000" contrast="18000"/>
          </a:blip>
          <a:srcRect/>
          <a:stretch>
            <a:fillRect/>
          </a:stretch>
        </p:blipFill>
        <p:spPr bwMode="auto">
          <a:xfrm>
            <a:off x="7032938" y="4081395"/>
            <a:ext cx="3276600" cy="2184400"/>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8" name="Picture 11" descr="Pharmaq drugs"/>
          <p:cNvPicPr>
            <a:picLocks noChangeAspect="1" noChangeArrowheads="1"/>
          </p:cNvPicPr>
          <p:nvPr/>
        </p:nvPicPr>
        <p:blipFill>
          <a:blip r:embed="rId6"/>
          <a:srcRect/>
          <a:stretch>
            <a:fillRect/>
          </a:stretch>
        </p:blipFill>
        <p:spPr bwMode="auto">
          <a:xfrm>
            <a:off x="6956738" y="3309870"/>
            <a:ext cx="2266950" cy="1360488"/>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9" name="Picture 7"/>
          <p:cNvPicPr>
            <a:picLocks noChangeAspect="1" noChangeArrowheads="1"/>
          </p:cNvPicPr>
          <p:nvPr/>
        </p:nvPicPr>
        <p:blipFill>
          <a:blip r:embed="rId7"/>
          <a:srcRect/>
          <a:stretch>
            <a:fillRect/>
          </a:stretch>
        </p:blipFill>
        <p:spPr bwMode="auto">
          <a:xfrm>
            <a:off x="5280338" y="4998970"/>
            <a:ext cx="1905000" cy="1271588"/>
          </a:xfrm>
          <a:prstGeom prst="rect">
            <a:avLst/>
          </a:prstGeom>
          <a:noFill/>
          <a:ln w="9525">
            <a:solidFill>
              <a:schemeClr val="bg2"/>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529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altLang="es-MX" b="1" dirty="0">
                <a:latin typeface="Arial Black" panose="020B0A04020102020204" pitchFamily="34" charset="0"/>
                <a:cs typeface="Arial" panose="020B0604020202020204" pitchFamily="34" charset="0"/>
              </a:rPr>
              <a:t>REX: Sus 3 características principales</a:t>
            </a:r>
            <a:endParaRPr lang="es-MX" dirty="0">
              <a:latin typeface="Arial Black" panose="020B0A04020102020204" pitchFamily="34" charset="0"/>
            </a:endParaRPr>
          </a:p>
        </p:txBody>
      </p:sp>
      <p:sp>
        <p:nvSpPr>
          <p:cNvPr id="3" name="Marcador de contenido 2"/>
          <p:cNvSpPr>
            <a:spLocks noGrp="1"/>
          </p:cNvSpPr>
          <p:nvPr>
            <p:ph idx="1"/>
          </p:nvPr>
        </p:nvSpPr>
        <p:spPr>
          <a:xfrm>
            <a:off x="2592925" y="2185116"/>
            <a:ext cx="8915400" cy="3777622"/>
          </a:xfrm>
        </p:spPr>
        <p:txBody>
          <a:bodyPr>
            <a:normAutofit/>
          </a:bodyPr>
          <a:lstStyle/>
          <a:p>
            <a:pPr marL="0" indent="0">
              <a:buFontTx/>
              <a:buNone/>
            </a:pPr>
            <a:r>
              <a:rPr lang="en-US" altLang="es-MX" b="1" dirty="0">
                <a:solidFill>
                  <a:schemeClr val="accent2">
                    <a:lumMod val="75000"/>
                  </a:schemeClr>
                </a:solidFill>
                <a:latin typeface="Arial" panose="020B0604020202020204" pitchFamily="34" charset="0"/>
                <a:cs typeface="Arial" panose="020B0604020202020204" pitchFamily="34" charset="0"/>
              </a:rPr>
              <a:t>1.- </a:t>
            </a:r>
            <a:r>
              <a:rPr lang="es-MX" altLang="ja-JP" b="1" dirty="0">
                <a:solidFill>
                  <a:schemeClr val="accent2">
                    <a:lumMod val="75000"/>
                  </a:schemeClr>
                </a:solidFill>
                <a:latin typeface="Arial" panose="020B0604020202020204" pitchFamily="34" charset="0"/>
                <a:cs typeface="Arial" panose="020B0604020202020204" pitchFamily="34" charset="0"/>
              </a:rPr>
              <a:t>"Resultados en tiempo real", no hay que esperar días para obtener resultados</a:t>
            </a:r>
            <a:r>
              <a:rPr lang="en-US" altLang="ja-JP" b="1" dirty="0">
                <a:solidFill>
                  <a:schemeClr val="accent2">
                    <a:lumMod val="75000"/>
                  </a:schemeClr>
                </a:solidFill>
                <a:latin typeface="Arial" panose="020B0604020202020204" pitchFamily="34" charset="0"/>
                <a:cs typeface="Arial" panose="020B0604020202020204" pitchFamily="34" charset="0"/>
              </a:rPr>
              <a:t>. </a:t>
            </a:r>
          </a:p>
          <a:p>
            <a:pPr marL="457200" lvl="1" indent="0">
              <a:buClrTx/>
              <a:buFont typeface="Wingdings" panose="05000000000000000000" pitchFamily="2" charset="2"/>
              <a:buNone/>
            </a:pPr>
            <a:r>
              <a:rPr lang="es-MX" altLang="es-MX" sz="1800" b="1" dirty="0">
                <a:solidFill>
                  <a:schemeClr val="bg1">
                    <a:lumMod val="50000"/>
                  </a:schemeClr>
                </a:solidFill>
                <a:latin typeface="Arial" panose="020B0604020202020204" pitchFamily="34" charset="0"/>
                <a:cs typeface="Arial" panose="020B0604020202020204" pitchFamily="34" charset="0"/>
              </a:rPr>
              <a:t>Elimina los retrasos en la producción o el uso excesivo de consumibles</a:t>
            </a:r>
            <a:endParaRPr lang="en-US" altLang="es-MX" sz="1800" b="1" dirty="0">
              <a:solidFill>
                <a:schemeClr val="bg1">
                  <a:lumMod val="50000"/>
                </a:schemeClr>
              </a:solidFill>
              <a:latin typeface="Arial" panose="020B0604020202020204" pitchFamily="34" charset="0"/>
              <a:cs typeface="Arial" panose="020B0604020202020204" pitchFamily="34" charset="0"/>
            </a:endParaRPr>
          </a:p>
          <a:p>
            <a:pPr marL="0" indent="0">
              <a:buClrTx/>
              <a:buFontTx/>
              <a:buNone/>
            </a:pPr>
            <a:r>
              <a:rPr lang="en-US" altLang="es-MX" b="1" dirty="0">
                <a:solidFill>
                  <a:schemeClr val="accent2">
                    <a:lumMod val="75000"/>
                  </a:schemeClr>
                </a:solidFill>
                <a:latin typeface="Arial" panose="020B0604020202020204" pitchFamily="34" charset="0"/>
                <a:cs typeface="Arial" panose="020B0604020202020204" pitchFamily="34" charset="0"/>
              </a:rPr>
              <a:t>2.-</a:t>
            </a:r>
            <a:r>
              <a:rPr lang="es-MX" altLang="es-MX" b="1" dirty="0">
                <a:solidFill>
                  <a:schemeClr val="accent2">
                    <a:lumMod val="75000"/>
                  </a:schemeClr>
                </a:solidFill>
                <a:latin typeface="Arial" panose="020B0604020202020204" pitchFamily="34" charset="0"/>
                <a:cs typeface="Arial" panose="020B0604020202020204" pitchFamily="34" charset="0"/>
              </a:rPr>
              <a:t> Manos libres, monitoreo remoto y capacidad de diagnóstico</a:t>
            </a:r>
            <a:r>
              <a:rPr lang="en-US" altLang="es-MX" b="1" dirty="0">
                <a:solidFill>
                  <a:schemeClr val="accent2">
                    <a:lumMod val="75000"/>
                  </a:schemeClr>
                </a:solidFill>
                <a:latin typeface="Arial" panose="020B0604020202020204" pitchFamily="34" charset="0"/>
                <a:cs typeface="Arial" panose="020B0604020202020204" pitchFamily="34" charset="0"/>
              </a:rPr>
              <a:t>.</a:t>
            </a:r>
          </a:p>
          <a:p>
            <a:pPr marL="457200" lvl="1" indent="0">
              <a:buClrTx/>
              <a:buFont typeface="Wingdings" panose="05000000000000000000" pitchFamily="2" charset="2"/>
              <a:buNone/>
            </a:pPr>
            <a:r>
              <a:rPr lang="es-MX" altLang="es-MX" sz="1800" b="1" dirty="0">
                <a:solidFill>
                  <a:schemeClr val="bg1">
                    <a:lumMod val="50000"/>
                  </a:schemeClr>
                </a:solidFill>
                <a:latin typeface="Arial" panose="020B0604020202020204" pitchFamily="34" charset="0"/>
                <a:cs typeface="Arial" panose="020B0604020202020204" pitchFamily="34" charset="0"/>
              </a:rPr>
              <a:t>Capaz de integrarse con el host - Smart </a:t>
            </a:r>
            <a:r>
              <a:rPr lang="es-MX" altLang="es-MX" sz="1800" b="1" dirty="0" err="1">
                <a:solidFill>
                  <a:schemeClr val="bg1">
                    <a:lumMod val="50000"/>
                  </a:schemeClr>
                </a:solidFill>
                <a:latin typeface="Arial" panose="020B0604020202020204" pitchFamily="34" charset="0"/>
                <a:cs typeface="Arial" panose="020B0604020202020204" pitchFamily="34" charset="0"/>
              </a:rPr>
              <a:t>Grid</a:t>
            </a:r>
            <a:r>
              <a:rPr lang="es-MX" altLang="es-MX" sz="1800" b="1" dirty="0">
                <a:solidFill>
                  <a:schemeClr val="bg1">
                    <a:lumMod val="50000"/>
                  </a:schemeClr>
                </a:solidFill>
                <a:latin typeface="Arial" panose="020B0604020202020204" pitchFamily="34" charset="0"/>
                <a:cs typeface="Arial" panose="020B0604020202020204" pitchFamily="34" charset="0"/>
              </a:rPr>
              <a:t> e </a:t>
            </a:r>
            <a:r>
              <a:rPr lang="es-MX" altLang="es-MX" sz="1800" b="1" dirty="0" err="1">
                <a:solidFill>
                  <a:schemeClr val="bg1">
                    <a:lumMod val="50000"/>
                  </a:schemeClr>
                </a:solidFill>
                <a:latin typeface="Arial" panose="020B0604020202020204" pitchFamily="34" charset="0"/>
                <a:cs typeface="Arial" panose="020B0604020202020204" pitchFamily="34" charset="0"/>
              </a:rPr>
              <a:t>Intelligent</a:t>
            </a:r>
            <a:r>
              <a:rPr lang="es-MX" altLang="es-MX" sz="1800" b="1" dirty="0">
                <a:solidFill>
                  <a:schemeClr val="bg1">
                    <a:lumMod val="50000"/>
                  </a:schemeClr>
                </a:solidFill>
                <a:latin typeface="Arial" panose="020B0604020202020204" pitchFamily="34" charset="0"/>
                <a:cs typeface="Arial" panose="020B0604020202020204" pitchFamily="34" charset="0"/>
              </a:rPr>
              <a:t> Control</a:t>
            </a:r>
          </a:p>
          <a:p>
            <a:pPr marL="0" indent="0">
              <a:buClrTx/>
              <a:buFontTx/>
              <a:buNone/>
            </a:pPr>
            <a:endParaRPr lang="en-US" altLang="es-MX" b="1" dirty="0">
              <a:solidFill>
                <a:schemeClr val="bg2"/>
              </a:solidFill>
              <a:latin typeface="Arial" panose="020B0604020202020204" pitchFamily="34" charset="0"/>
              <a:cs typeface="Arial" panose="020B0604020202020204" pitchFamily="34" charset="0"/>
            </a:endParaRPr>
          </a:p>
          <a:p>
            <a:pPr marL="0" indent="0">
              <a:buClrTx/>
              <a:buFontTx/>
              <a:buNone/>
            </a:pPr>
            <a:r>
              <a:rPr lang="en-US" altLang="es-MX" b="1" dirty="0">
                <a:solidFill>
                  <a:schemeClr val="accent2">
                    <a:lumMod val="75000"/>
                  </a:schemeClr>
                </a:solidFill>
                <a:latin typeface="Arial" panose="020B0604020202020204" pitchFamily="34" charset="0"/>
                <a:cs typeface="Arial" panose="020B0604020202020204" pitchFamily="34" charset="0"/>
              </a:rPr>
              <a:t>3.- </a:t>
            </a:r>
            <a:r>
              <a:rPr lang="en-US" altLang="es-MX" b="1" dirty="0" err="1">
                <a:solidFill>
                  <a:schemeClr val="accent2">
                    <a:lumMod val="75000"/>
                  </a:schemeClr>
                </a:solidFill>
                <a:latin typeface="Arial" panose="020B0604020202020204" pitchFamily="34" charset="0"/>
                <a:cs typeface="Arial" panose="020B0604020202020204" pitchFamily="34" charset="0"/>
              </a:rPr>
              <a:t>Transferencia</a:t>
            </a:r>
            <a:r>
              <a:rPr lang="en-US" altLang="es-MX" b="1" dirty="0">
                <a:solidFill>
                  <a:schemeClr val="accent2">
                    <a:lumMod val="75000"/>
                  </a:schemeClr>
                </a:solidFill>
                <a:latin typeface="Arial" panose="020B0604020202020204" pitchFamily="34" charset="0"/>
                <a:cs typeface="Arial" panose="020B0604020202020204" pitchFamily="34" charset="0"/>
              </a:rPr>
              <a:t> </a:t>
            </a:r>
            <a:r>
              <a:rPr lang="en-US" altLang="es-MX" b="1" dirty="0" err="1">
                <a:solidFill>
                  <a:schemeClr val="accent2">
                    <a:lumMod val="75000"/>
                  </a:schemeClr>
                </a:solidFill>
                <a:latin typeface="Arial" panose="020B0604020202020204" pitchFamily="34" charset="0"/>
                <a:cs typeface="Arial" panose="020B0604020202020204" pitchFamily="34" charset="0"/>
              </a:rPr>
              <a:t>remota</a:t>
            </a:r>
            <a:r>
              <a:rPr lang="en-US" altLang="es-MX" b="1" dirty="0">
                <a:solidFill>
                  <a:schemeClr val="accent2">
                    <a:lumMod val="75000"/>
                  </a:schemeClr>
                </a:solidFill>
                <a:latin typeface="Arial" panose="020B0604020202020204" pitchFamily="34" charset="0"/>
                <a:cs typeface="Arial" panose="020B0604020202020204" pitchFamily="34" charset="0"/>
              </a:rPr>
              <a:t> de </a:t>
            </a:r>
            <a:r>
              <a:rPr lang="en-US" altLang="es-MX" b="1" dirty="0" err="1">
                <a:solidFill>
                  <a:schemeClr val="accent2">
                    <a:lumMod val="75000"/>
                  </a:schemeClr>
                </a:solidFill>
                <a:latin typeface="Arial" panose="020B0604020202020204" pitchFamily="34" charset="0"/>
                <a:cs typeface="Arial" panose="020B0604020202020204" pitchFamily="34" charset="0"/>
              </a:rPr>
              <a:t>datos</a:t>
            </a:r>
            <a:endParaRPr lang="en-US" altLang="es-MX" b="1" dirty="0">
              <a:solidFill>
                <a:schemeClr val="accent2">
                  <a:lumMod val="75000"/>
                </a:schemeClr>
              </a:solidFill>
              <a:latin typeface="Arial" panose="020B0604020202020204" pitchFamily="34" charset="0"/>
              <a:cs typeface="Arial" panose="020B0604020202020204" pitchFamily="34" charset="0"/>
            </a:endParaRPr>
          </a:p>
          <a:p>
            <a:pPr marL="0" indent="0">
              <a:buClrTx/>
              <a:buFontTx/>
              <a:buNone/>
            </a:pPr>
            <a:r>
              <a:rPr lang="en-US" altLang="es-MX" b="1" dirty="0">
                <a:solidFill>
                  <a:schemeClr val="bg2"/>
                </a:solidFill>
                <a:latin typeface="Arial" panose="020B0604020202020204" pitchFamily="34" charset="0"/>
                <a:cs typeface="Arial" panose="020B0604020202020204" pitchFamily="34" charset="0"/>
              </a:rPr>
              <a:t>	</a:t>
            </a:r>
            <a:r>
              <a:rPr lang="es-MX" altLang="es-MX" b="1" dirty="0">
                <a:solidFill>
                  <a:schemeClr val="bg1">
                    <a:lumMod val="50000"/>
                  </a:schemeClr>
                </a:solidFill>
                <a:latin typeface="Arial" panose="020B0604020202020204" pitchFamily="34" charset="0"/>
                <a:cs typeface="Arial" panose="020B0604020202020204" pitchFamily="34" charset="0"/>
              </a:rPr>
              <a:t>El usuario final determina quién ve los datos.  Los datos pueden ser enviados a cualquier lugar del mundo.  Los datos están en forma de un archivo de texto.</a:t>
            </a:r>
            <a:endParaRPr lang="en-US" altLang="es-MX" b="1" dirty="0">
              <a:solidFill>
                <a:schemeClr val="bg1">
                  <a:lumMod val="50000"/>
                </a:schemeClr>
              </a:solidFill>
              <a:latin typeface="Arial" panose="020B0604020202020204" pitchFamily="34" charset="0"/>
              <a:cs typeface="Arial" panose="020B0604020202020204" pitchFamily="34" charset="0"/>
            </a:endParaRPr>
          </a:p>
          <a:p>
            <a:endParaRPr lang="es-MX" dirty="0"/>
          </a:p>
        </p:txBody>
      </p:sp>
    </p:spTree>
    <p:extLst>
      <p:ext uri="{BB962C8B-B14F-4D97-AF65-F5344CB8AC3E}">
        <p14:creationId xmlns:p14="http://schemas.microsoft.com/office/powerpoint/2010/main" val="3098189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latin typeface="Arial Black" panose="020B0A04020102020204" pitchFamily="34" charset="0"/>
              </a:rPr>
              <a:t>Preguntas frecuentes sobre REX</a:t>
            </a:r>
          </a:p>
        </p:txBody>
      </p:sp>
      <p:sp>
        <p:nvSpPr>
          <p:cNvPr id="3" name="Marcador de contenido 2"/>
          <p:cNvSpPr>
            <a:spLocks noGrp="1"/>
          </p:cNvSpPr>
          <p:nvPr>
            <p:ph idx="1"/>
          </p:nvPr>
        </p:nvSpPr>
        <p:spPr>
          <a:xfrm>
            <a:off x="1764964" y="1438141"/>
            <a:ext cx="8915400" cy="5039932"/>
          </a:xfrm>
        </p:spPr>
        <p:txBody>
          <a:bodyPr>
            <a:normAutofit/>
          </a:bodyPr>
          <a:lstStyle/>
          <a:p>
            <a:r>
              <a:rPr lang="es-MX" altLang="es-MX" b="1" dirty="0">
                <a:solidFill>
                  <a:schemeClr val="accent3">
                    <a:lumMod val="75000"/>
                  </a:schemeClr>
                </a:solidFill>
                <a:latin typeface="Arial" panose="020B0604020202020204" pitchFamily="34" charset="0"/>
                <a:cs typeface="Arial" panose="020B0604020202020204" pitchFamily="34" charset="0"/>
              </a:rPr>
              <a:t>¿Qué sensibilidad tiene para el elemento X </a:t>
            </a:r>
          </a:p>
          <a:p>
            <a:pPr marL="0" indent="0">
              <a:buFontTx/>
              <a:buNone/>
            </a:pPr>
            <a:r>
              <a:rPr lang="es-MX" altLang="es-MX" b="1" dirty="0">
                <a:solidFill>
                  <a:schemeClr val="bg1">
                    <a:lumMod val="50000"/>
                  </a:schemeClr>
                </a:solidFill>
                <a:latin typeface="Arial" panose="020B0604020202020204" pitchFamily="34" charset="0"/>
                <a:cs typeface="Arial" panose="020B0604020202020204" pitchFamily="34" charset="0"/>
              </a:rPr>
              <a:t>Metales pesados disueltos @ &lt;10 ppb ≈ 45 min</a:t>
            </a:r>
          </a:p>
          <a:p>
            <a:pPr marL="0" indent="0">
              <a:buFontTx/>
              <a:buNone/>
            </a:pPr>
            <a:r>
              <a:rPr lang="es-MX" altLang="es-MX" b="1" dirty="0">
                <a:solidFill>
                  <a:schemeClr val="bg1">
                    <a:lumMod val="50000"/>
                  </a:schemeClr>
                </a:solidFill>
                <a:latin typeface="Arial" panose="020B0604020202020204" pitchFamily="34" charset="0"/>
                <a:cs typeface="Arial" panose="020B0604020202020204" pitchFamily="34" charset="0"/>
              </a:rPr>
              <a:t>Resolución de &lt;120eV/canal</a:t>
            </a:r>
          </a:p>
          <a:p>
            <a:r>
              <a:rPr lang="es-MX" altLang="es-MX" b="1" dirty="0">
                <a:solidFill>
                  <a:schemeClr val="accent3">
                    <a:lumMod val="75000"/>
                  </a:schemeClr>
                </a:solidFill>
                <a:latin typeface="Arial" panose="020B0604020202020204" pitchFamily="34" charset="0"/>
                <a:cs typeface="Arial" panose="020B0604020202020204" pitchFamily="34" charset="0"/>
              </a:rPr>
              <a:t>¿</a:t>
            </a:r>
            <a:r>
              <a:rPr lang="en-US" altLang="es-MX" b="1" dirty="0" err="1">
                <a:solidFill>
                  <a:schemeClr val="accent3">
                    <a:lumMod val="75000"/>
                  </a:schemeClr>
                </a:solidFill>
                <a:latin typeface="Arial" panose="020B0604020202020204" pitchFamily="34" charset="0"/>
                <a:cs typeface="Arial" panose="020B0604020202020204" pitchFamily="34" charset="0"/>
              </a:rPr>
              <a:t>Cuánto</a:t>
            </a:r>
            <a:r>
              <a:rPr lang="en-US" altLang="es-MX" b="1" dirty="0">
                <a:solidFill>
                  <a:schemeClr val="accent3">
                    <a:lumMod val="75000"/>
                  </a:schemeClr>
                </a:solidFill>
                <a:latin typeface="Arial" panose="020B0604020202020204" pitchFamily="34" charset="0"/>
                <a:cs typeface="Arial" panose="020B0604020202020204" pitchFamily="34" charset="0"/>
              </a:rPr>
              <a:t> </a:t>
            </a:r>
            <a:r>
              <a:rPr lang="en-US" altLang="es-MX" b="1" dirty="0" err="1">
                <a:solidFill>
                  <a:schemeClr val="accent3">
                    <a:lumMod val="75000"/>
                  </a:schemeClr>
                </a:solidFill>
                <a:latin typeface="Arial" panose="020B0604020202020204" pitchFamily="34" charset="0"/>
                <a:cs typeface="Arial" panose="020B0604020202020204" pitchFamily="34" charset="0"/>
              </a:rPr>
              <a:t>tiempo</a:t>
            </a:r>
            <a:r>
              <a:rPr lang="en-US" altLang="es-MX" b="1" dirty="0">
                <a:solidFill>
                  <a:schemeClr val="accent3">
                    <a:lumMod val="75000"/>
                  </a:schemeClr>
                </a:solidFill>
                <a:latin typeface="Arial" panose="020B0604020202020204" pitchFamily="34" charset="0"/>
                <a:cs typeface="Arial" panose="020B0604020202020204" pitchFamily="34" charset="0"/>
              </a:rPr>
              <a:t> </a:t>
            </a:r>
            <a:r>
              <a:rPr lang="en-US" altLang="es-MX" b="1" dirty="0" err="1">
                <a:solidFill>
                  <a:schemeClr val="accent3">
                    <a:lumMod val="75000"/>
                  </a:schemeClr>
                </a:solidFill>
                <a:latin typeface="Arial" panose="020B0604020202020204" pitchFamily="34" charset="0"/>
                <a:cs typeface="Arial" panose="020B0604020202020204" pitchFamily="34" charset="0"/>
              </a:rPr>
              <a:t>durará</a:t>
            </a:r>
            <a:r>
              <a:rPr lang="en-US" altLang="es-MX" b="1" dirty="0">
                <a:solidFill>
                  <a:schemeClr val="accent3">
                    <a:lumMod val="75000"/>
                  </a:schemeClr>
                </a:solidFill>
                <a:latin typeface="Arial" panose="020B0604020202020204" pitchFamily="34" charset="0"/>
                <a:cs typeface="Arial" panose="020B0604020202020204" pitchFamily="34" charset="0"/>
              </a:rPr>
              <a:t>?                                       </a:t>
            </a:r>
          </a:p>
          <a:p>
            <a:pPr marL="0" indent="0">
              <a:buFontTx/>
              <a:buNone/>
            </a:pPr>
            <a:r>
              <a:rPr lang="es-MX" altLang="es-MX" b="1" dirty="0">
                <a:solidFill>
                  <a:schemeClr val="bg1">
                    <a:lumMod val="50000"/>
                  </a:schemeClr>
                </a:solidFill>
                <a:latin typeface="Arial" panose="020B0604020202020204" pitchFamily="34" charset="0"/>
                <a:cs typeface="Arial" panose="020B0604020202020204" pitchFamily="34" charset="0"/>
              </a:rPr>
              <a:t>El tiempo medio entre fallos es de más de 14.000 horas. </a:t>
            </a:r>
          </a:p>
          <a:p>
            <a:pPr>
              <a:lnSpc>
                <a:spcPct val="90000"/>
              </a:lnSpc>
            </a:pPr>
            <a:r>
              <a:rPr lang="es-MX" altLang="es-MX" b="1" dirty="0">
                <a:solidFill>
                  <a:schemeClr val="accent3">
                    <a:lumMod val="75000"/>
                  </a:schemeClr>
                </a:solidFill>
                <a:latin typeface="Arial" panose="020B0604020202020204" pitchFamily="34" charset="0"/>
                <a:cs typeface="Arial" panose="020B0604020202020204" pitchFamily="34" charset="0"/>
              </a:rPr>
              <a:t>¿Cuánto tiempo se tarda en obtener un resultado</a:t>
            </a:r>
            <a:r>
              <a:rPr lang="en-US" altLang="es-MX" b="1" dirty="0">
                <a:solidFill>
                  <a:schemeClr val="accent3">
                    <a:lumMod val="75000"/>
                  </a:schemeClr>
                </a:solidFill>
                <a:latin typeface="Arial" panose="020B0604020202020204" pitchFamily="34" charset="0"/>
                <a:cs typeface="Arial" panose="020B0604020202020204" pitchFamily="34" charset="0"/>
              </a:rPr>
              <a:t>?</a:t>
            </a:r>
          </a:p>
          <a:p>
            <a:pPr marL="0" indent="0">
              <a:lnSpc>
                <a:spcPct val="90000"/>
              </a:lnSpc>
              <a:buFontTx/>
              <a:buNone/>
            </a:pPr>
            <a:r>
              <a:rPr lang="es-MX" altLang="es-MX" b="1" dirty="0">
                <a:solidFill>
                  <a:schemeClr val="bg1">
                    <a:lumMod val="50000"/>
                  </a:schemeClr>
                </a:solidFill>
                <a:latin typeface="Arial" panose="020B0604020202020204" pitchFamily="34" charset="0"/>
                <a:cs typeface="Arial" panose="020B0604020202020204" pitchFamily="34" charset="0"/>
              </a:rPr>
              <a:t>REX se puede adaptar, pero normalmente en menos de 45 minutos para ppb bajas, en menos de 15 minutos para 200 ppm</a:t>
            </a:r>
            <a:r>
              <a:rPr lang="en-US" altLang="es-MX" b="1" dirty="0">
                <a:solidFill>
                  <a:schemeClr val="bg1">
                    <a:lumMod val="50000"/>
                  </a:schemeClr>
                </a:solidFill>
                <a:latin typeface="Arial" panose="020B0604020202020204" pitchFamily="34" charset="0"/>
                <a:cs typeface="Arial" panose="020B0604020202020204" pitchFamily="34" charset="0"/>
              </a:rPr>
              <a:t>.</a:t>
            </a:r>
          </a:p>
          <a:p>
            <a:pPr>
              <a:lnSpc>
                <a:spcPct val="90000"/>
              </a:lnSpc>
            </a:pPr>
            <a:r>
              <a:rPr lang="es-MX" altLang="es-MX" b="1" dirty="0">
                <a:solidFill>
                  <a:schemeClr val="accent3">
                    <a:lumMod val="75000"/>
                  </a:schemeClr>
                </a:solidFill>
                <a:latin typeface="Arial" panose="020B0604020202020204" pitchFamily="34" charset="0"/>
                <a:cs typeface="Arial" panose="020B0604020202020204" pitchFamily="34" charset="0"/>
              </a:rPr>
              <a:t>¿ Es difícil su operación</a:t>
            </a:r>
            <a:r>
              <a:rPr lang="en-US" altLang="es-MX" b="1" dirty="0">
                <a:solidFill>
                  <a:schemeClr val="accent3">
                    <a:lumMod val="75000"/>
                  </a:schemeClr>
                </a:solidFill>
                <a:latin typeface="Arial" panose="020B0604020202020204" pitchFamily="34" charset="0"/>
                <a:cs typeface="Arial" panose="020B0604020202020204" pitchFamily="34" charset="0"/>
              </a:rPr>
              <a:t>?</a:t>
            </a:r>
          </a:p>
          <a:p>
            <a:pPr marL="0" indent="0">
              <a:lnSpc>
                <a:spcPct val="90000"/>
              </a:lnSpc>
              <a:buNone/>
            </a:pPr>
            <a:r>
              <a:rPr lang="en-US" altLang="es-MX" b="1" dirty="0">
                <a:solidFill>
                  <a:schemeClr val="bg1">
                    <a:lumMod val="50000"/>
                  </a:schemeClr>
                </a:solidFill>
                <a:latin typeface="Arial" panose="020B0604020202020204" pitchFamily="34" charset="0"/>
                <a:cs typeface="Arial" panose="020B0604020202020204" pitchFamily="34" charset="0"/>
              </a:rPr>
              <a:t>No – </a:t>
            </a:r>
            <a:r>
              <a:rPr lang="es-MX" altLang="es-MX" b="1" dirty="0">
                <a:solidFill>
                  <a:schemeClr val="bg1">
                    <a:lumMod val="50000"/>
                  </a:schemeClr>
                </a:solidFill>
                <a:latin typeface="Arial" panose="020B0604020202020204" pitchFamily="34" charset="0"/>
                <a:cs typeface="Arial" panose="020B0604020202020204" pitchFamily="34" charset="0"/>
              </a:rPr>
              <a:t>Sólo se necesitan 3 conexiones y los datos están en un formato de archivo de texto</a:t>
            </a:r>
          </a:p>
          <a:p>
            <a:pPr>
              <a:lnSpc>
                <a:spcPct val="90000"/>
              </a:lnSpc>
            </a:pPr>
            <a:r>
              <a:rPr lang="es-MX" altLang="es-MX" sz="1800" b="1" dirty="0">
                <a:solidFill>
                  <a:schemeClr val="accent3">
                    <a:lumMod val="75000"/>
                  </a:schemeClr>
                </a:solidFill>
                <a:latin typeface="Arial" panose="020B0604020202020204" pitchFamily="34" charset="0"/>
                <a:cs typeface="Arial" panose="020B0604020202020204" pitchFamily="34" charset="0"/>
              </a:rPr>
              <a:t>¿ Qué tan difícil será la instalación</a:t>
            </a:r>
            <a:r>
              <a:rPr lang="en-US" altLang="es-MX" sz="1800" b="1" dirty="0">
                <a:solidFill>
                  <a:schemeClr val="accent3">
                    <a:lumMod val="75000"/>
                  </a:schemeClr>
                </a:solidFill>
                <a:latin typeface="Arial" panose="020B0604020202020204" pitchFamily="34" charset="0"/>
                <a:cs typeface="Arial" panose="020B0604020202020204" pitchFamily="34" charset="0"/>
              </a:rPr>
              <a:t>?</a:t>
            </a:r>
          </a:p>
          <a:p>
            <a:pPr marL="0" indent="0">
              <a:lnSpc>
                <a:spcPct val="90000"/>
              </a:lnSpc>
              <a:buNone/>
            </a:pPr>
            <a:r>
              <a:rPr lang="es-MX" altLang="es-MX" sz="1800" b="1" dirty="0">
                <a:solidFill>
                  <a:schemeClr val="bg1">
                    <a:lumMod val="50000"/>
                  </a:schemeClr>
                </a:solidFill>
                <a:latin typeface="Arial" panose="020B0604020202020204" pitchFamily="34" charset="0"/>
                <a:cs typeface="Arial" panose="020B0604020202020204" pitchFamily="34" charset="0"/>
              </a:rPr>
              <a:t>No es difícil - Conecte dos líneas de agua y encienda.  Si es necesario, se puede conectar un sistema simple de filtrado y de colectores.</a:t>
            </a:r>
            <a:endParaRPr lang="en-US" altLang="es-MX" sz="1800" b="1" dirty="0">
              <a:solidFill>
                <a:schemeClr val="bg1">
                  <a:lumMod val="50000"/>
                </a:schemeClr>
              </a:solidFill>
              <a:latin typeface="Arial" panose="020B0604020202020204" pitchFamily="34" charset="0"/>
              <a:cs typeface="Arial" panose="020B0604020202020204" pitchFamily="34" charset="0"/>
            </a:endParaRPr>
          </a:p>
          <a:p>
            <a:pPr>
              <a:lnSpc>
                <a:spcPct val="90000"/>
              </a:lnSpc>
            </a:pPr>
            <a:endParaRPr lang="es-MX" altLang="es-MX" b="1" dirty="0">
              <a:solidFill>
                <a:schemeClr val="bg1">
                  <a:lumMod val="50000"/>
                </a:schemeClr>
              </a:solidFill>
              <a:latin typeface="Arial" panose="020B0604020202020204" pitchFamily="34" charset="0"/>
              <a:cs typeface="Arial" panose="020B0604020202020204" pitchFamily="34" charset="0"/>
            </a:endParaRPr>
          </a:p>
          <a:p>
            <a:pPr marL="0" indent="0">
              <a:lnSpc>
                <a:spcPct val="90000"/>
              </a:lnSpc>
              <a:buNone/>
            </a:pPr>
            <a:endParaRPr lang="en-US" altLang="es-MX" b="1" dirty="0">
              <a:solidFill>
                <a:schemeClr val="bg1">
                  <a:lumMod val="50000"/>
                </a:schemeClr>
              </a:solidFill>
              <a:latin typeface="Arial" panose="020B0604020202020204" pitchFamily="34" charset="0"/>
              <a:cs typeface="Arial" panose="020B0604020202020204" pitchFamily="34" charset="0"/>
            </a:endParaRPr>
          </a:p>
          <a:p>
            <a:endParaRPr lang="en-US" altLang="es-MX" b="1" dirty="0">
              <a:solidFill>
                <a:schemeClr val="bg1">
                  <a:lumMod val="50000"/>
                </a:schemeClr>
              </a:solidFill>
              <a:latin typeface="Arial" panose="020B0604020202020204" pitchFamily="34" charset="0"/>
              <a:cs typeface="Arial" panose="020B0604020202020204" pitchFamily="34" charset="0"/>
            </a:endParaRPr>
          </a:p>
          <a:p>
            <a:endParaRPr lang="es-MX"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584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latin typeface="Arial Black" panose="020B0A04020102020204" pitchFamily="34" charset="0"/>
              </a:rPr>
              <a:t>Preguntas frecuentes sobre REX</a:t>
            </a:r>
            <a:endParaRPr lang="es-MX" b="1" dirty="0">
              <a:latin typeface="Arial Black" panose="020B0A04020102020204" pitchFamily="34" charset="0"/>
            </a:endParaRPr>
          </a:p>
        </p:txBody>
      </p:sp>
      <p:sp>
        <p:nvSpPr>
          <p:cNvPr id="3" name="Marcador de contenido 2"/>
          <p:cNvSpPr>
            <a:spLocks noGrp="1"/>
          </p:cNvSpPr>
          <p:nvPr>
            <p:ph idx="1"/>
          </p:nvPr>
        </p:nvSpPr>
        <p:spPr>
          <a:xfrm>
            <a:off x="2292998" y="1566930"/>
            <a:ext cx="8915400" cy="3777622"/>
          </a:xfrm>
        </p:spPr>
        <p:txBody>
          <a:bodyPr>
            <a:normAutofit fontScale="92500" lnSpcReduction="10000"/>
          </a:bodyPr>
          <a:lstStyle/>
          <a:p>
            <a:r>
              <a:rPr lang="es-MX" altLang="es-MX" b="1" dirty="0">
                <a:solidFill>
                  <a:schemeClr val="accent3">
                    <a:lumMod val="75000"/>
                  </a:schemeClr>
                </a:solidFill>
                <a:latin typeface="Arial" panose="020B0604020202020204" pitchFamily="34" charset="0"/>
                <a:cs typeface="Arial" panose="020B0604020202020204" pitchFamily="34" charset="0"/>
              </a:rPr>
              <a:t>Costo (Considerando la pandemia por la cual nos encontramos)</a:t>
            </a:r>
            <a:endParaRPr lang="en-US" altLang="es-MX" b="1" dirty="0">
              <a:solidFill>
                <a:schemeClr val="accent3">
                  <a:lumMod val="75000"/>
                </a:schemeClr>
              </a:solidFill>
              <a:latin typeface="Arial" panose="020B0604020202020204" pitchFamily="34" charset="0"/>
              <a:cs typeface="Arial" panose="020B0604020202020204" pitchFamily="34" charset="0"/>
            </a:endParaRPr>
          </a:p>
          <a:p>
            <a:pPr marL="0" indent="0">
              <a:buFontTx/>
              <a:buNone/>
            </a:pPr>
            <a:r>
              <a:rPr lang="en-US" altLang="es-MX" b="1" dirty="0" err="1">
                <a:solidFill>
                  <a:schemeClr val="bg1">
                    <a:lumMod val="50000"/>
                  </a:schemeClr>
                </a:solidFill>
                <a:latin typeface="Arial" panose="020B0604020202020204" pitchFamily="34" charset="0"/>
                <a:cs typeface="Arial" panose="020B0604020202020204" pitchFamily="34" charset="0"/>
              </a:rPr>
              <a:t>Debajo</a:t>
            </a:r>
            <a:r>
              <a:rPr lang="en-US" altLang="es-MX" b="1" dirty="0">
                <a:solidFill>
                  <a:schemeClr val="bg1">
                    <a:lumMod val="50000"/>
                  </a:schemeClr>
                </a:solidFill>
                <a:latin typeface="Arial" panose="020B0604020202020204" pitchFamily="34" charset="0"/>
                <a:cs typeface="Arial" panose="020B0604020202020204" pitchFamily="34" charset="0"/>
              </a:rPr>
              <a:t> de </a:t>
            </a:r>
            <a:r>
              <a:rPr lang="en-US" altLang="es-MX" b="1" dirty="0" err="1">
                <a:solidFill>
                  <a:schemeClr val="bg1">
                    <a:lumMod val="50000"/>
                  </a:schemeClr>
                </a:solidFill>
                <a:latin typeface="Arial" panose="020B0604020202020204" pitchFamily="34" charset="0"/>
                <a:cs typeface="Arial" panose="020B0604020202020204" pitchFamily="34" charset="0"/>
              </a:rPr>
              <a:t>los</a:t>
            </a:r>
            <a:r>
              <a:rPr lang="en-US" altLang="es-MX" b="1" dirty="0">
                <a:solidFill>
                  <a:schemeClr val="bg1">
                    <a:lumMod val="50000"/>
                  </a:schemeClr>
                </a:solidFill>
                <a:latin typeface="Arial" panose="020B0604020202020204" pitchFamily="34" charset="0"/>
                <a:cs typeface="Arial" panose="020B0604020202020204" pitchFamily="34" charset="0"/>
              </a:rPr>
              <a:t> $ 200K USD</a:t>
            </a:r>
          </a:p>
          <a:p>
            <a:r>
              <a:rPr lang="es-MX" altLang="es-MX" b="1" dirty="0">
                <a:solidFill>
                  <a:schemeClr val="accent3">
                    <a:lumMod val="75000"/>
                  </a:schemeClr>
                </a:solidFill>
                <a:latin typeface="Arial" panose="020B0604020202020204" pitchFamily="34" charset="0"/>
                <a:cs typeface="Arial" panose="020B0604020202020204" pitchFamily="34" charset="0"/>
              </a:rPr>
              <a:t>Tiempo de Vida</a:t>
            </a:r>
            <a:endParaRPr lang="en-US" altLang="es-MX" b="1" dirty="0">
              <a:solidFill>
                <a:schemeClr val="accent3">
                  <a:lumMod val="75000"/>
                </a:schemeClr>
              </a:solidFill>
              <a:latin typeface="Arial" panose="020B0604020202020204" pitchFamily="34" charset="0"/>
              <a:cs typeface="Arial" panose="020B0604020202020204" pitchFamily="34" charset="0"/>
            </a:endParaRPr>
          </a:p>
          <a:p>
            <a:pPr marL="0" indent="0">
              <a:buFontTx/>
              <a:buNone/>
            </a:pPr>
            <a:r>
              <a:rPr lang="es-MX" altLang="es-MX" b="1" dirty="0">
                <a:solidFill>
                  <a:schemeClr val="bg1">
                    <a:lumMod val="50000"/>
                  </a:schemeClr>
                </a:solidFill>
                <a:latin typeface="Arial" panose="020B0604020202020204" pitchFamily="34" charset="0"/>
                <a:cs typeface="Arial" panose="020B0604020202020204" pitchFamily="34" charset="0"/>
              </a:rPr>
              <a:t>El tiempo medio entre fallos es de más de 14.000 horas. </a:t>
            </a:r>
          </a:p>
          <a:p>
            <a:pPr>
              <a:lnSpc>
                <a:spcPct val="90000"/>
              </a:lnSpc>
            </a:pPr>
            <a:r>
              <a:rPr lang="es-MX" altLang="es-MX" b="1" dirty="0">
                <a:solidFill>
                  <a:schemeClr val="accent3">
                    <a:lumMod val="75000"/>
                  </a:schemeClr>
                </a:solidFill>
                <a:latin typeface="Arial" panose="020B0604020202020204" pitchFamily="34" charset="0"/>
                <a:cs typeface="Arial" panose="020B0604020202020204" pitchFamily="34" charset="0"/>
              </a:rPr>
              <a:t>Costos de mantenimiento</a:t>
            </a:r>
            <a:endParaRPr lang="en-US" altLang="es-MX" b="1" dirty="0">
              <a:solidFill>
                <a:schemeClr val="accent3">
                  <a:lumMod val="75000"/>
                </a:schemeClr>
              </a:solidFill>
              <a:latin typeface="Arial" panose="020B0604020202020204" pitchFamily="34" charset="0"/>
              <a:cs typeface="Arial" panose="020B0604020202020204" pitchFamily="34" charset="0"/>
            </a:endParaRPr>
          </a:p>
          <a:p>
            <a:pPr marL="0" indent="0">
              <a:lnSpc>
                <a:spcPct val="90000"/>
              </a:lnSpc>
              <a:buNone/>
            </a:pPr>
            <a:r>
              <a:rPr lang="es-MX" altLang="es-MX" sz="1800" b="1" dirty="0">
                <a:solidFill>
                  <a:schemeClr val="bg1">
                    <a:lumMod val="50000"/>
                  </a:schemeClr>
                </a:solidFill>
                <a:latin typeface="Arial" panose="020B0604020202020204" pitchFamily="34" charset="0"/>
                <a:cs typeface="Arial" panose="020B0604020202020204" pitchFamily="34" charset="0"/>
              </a:rPr>
              <a:t>Se sugiere el reemplazo de células cada 2-3 años +$6K USD</a:t>
            </a:r>
          </a:p>
          <a:p>
            <a:pPr>
              <a:lnSpc>
                <a:spcPct val="90000"/>
              </a:lnSpc>
            </a:pPr>
            <a:r>
              <a:rPr lang="es-MX" altLang="es-MX" sz="2000" b="1" dirty="0">
                <a:solidFill>
                  <a:schemeClr val="accent3">
                    <a:lumMod val="75000"/>
                  </a:schemeClr>
                </a:solidFill>
                <a:latin typeface="Arial" panose="020B0604020202020204" pitchFamily="34" charset="0"/>
                <a:cs typeface="Arial" panose="020B0604020202020204" pitchFamily="34" charset="0"/>
              </a:rPr>
              <a:t>El agua tiene que tener características particulares</a:t>
            </a:r>
            <a:endParaRPr lang="en-US" altLang="es-MX" sz="2000" b="1" dirty="0">
              <a:solidFill>
                <a:schemeClr val="accent3">
                  <a:lumMod val="75000"/>
                </a:schemeClr>
              </a:solidFill>
              <a:latin typeface="Arial" panose="020B0604020202020204" pitchFamily="34" charset="0"/>
              <a:cs typeface="Arial" panose="020B0604020202020204" pitchFamily="34" charset="0"/>
            </a:endParaRPr>
          </a:p>
          <a:p>
            <a:pPr marL="0" indent="0">
              <a:lnSpc>
                <a:spcPct val="90000"/>
              </a:lnSpc>
              <a:buNone/>
            </a:pPr>
            <a:r>
              <a:rPr lang="es-MX" altLang="es-MX" b="1" dirty="0">
                <a:solidFill>
                  <a:schemeClr val="bg1">
                    <a:lumMod val="50000"/>
                  </a:schemeClr>
                </a:solidFill>
                <a:latin typeface="Arial" panose="020B0604020202020204" pitchFamily="34" charset="0"/>
                <a:cs typeface="Arial" panose="020B0604020202020204" pitchFamily="34" charset="0"/>
              </a:rPr>
              <a:t>Sí, aunque hay un amplio rango de pH 4.5 - 8+/ 6-7.5</a:t>
            </a:r>
          </a:p>
          <a:p>
            <a:pPr marL="0" indent="0">
              <a:lnSpc>
                <a:spcPct val="90000"/>
              </a:lnSpc>
              <a:buNone/>
            </a:pPr>
            <a:r>
              <a:rPr lang="es-MX" altLang="es-MX" b="1" dirty="0">
                <a:solidFill>
                  <a:schemeClr val="bg1">
                    <a:lumMod val="50000"/>
                  </a:schemeClr>
                </a:solidFill>
                <a:latin typeface="Arial" panose="020B0604020202020204" pitchFamily="34" charset="0"/>
                <a:cs typeface="Arial" panose="020B0604020202020204" pitchFamily="34" charset="0"/>
              </a:rPr>
              <a:t>El agua de la muestra no debe tener partículas &gt; 5 micrones</a:t>
            </a:r>
          </a:p>
          <a:p>
            <a:pPr>
              <a:lnSpc>
                <a:spcPct val="90000"/>
              </a:lnSpc>
            </a:pPr>
            <a:r>
              <a:rPr lang="es-MX" altLang="es-MX" b="1" dirty="0">
                <a:solidFill>
                  <a:schemeClr val="accent3">
                    <a:lumMod val="75000"/>
                  </a:schemeClr>
                </a:solidFill>
                <a:latin typeface="Arial" panose="020B0604020202020204" pitchFamily="34" charset="0"/>
                <a:cs typeface="Arial" panose="020B0604020202020204" pitchFamily="34" charset="0"/>
              </a:rPr>
              <a:t>Fragilidad del Equipo</a:t>
            </a:r>
          </a:p>
          <a:p>
            <a:pPr marL="0" indent="0">
              <a:lnSpc>
                <a:spcPct val="90000"/>
              </a:lnSpc>
              <a:buNone/>
            </a:pPr>
            <a:r>
              <a:rPr lang="es-MX" altLang="es-MX" b="1" dirty="0">
                <a:solidFill>
                  <a:schemeClr val="bg1">
                    <a:lumMod val="50000"/>
                  </a:schemeClr>
                </a:solidFill>
                <a:latin typeface="Arial" panose="020B0604020202020204" pitchFamily="34" charset="0"/>
                <a:cs typeface="Arial" panose="020B0604020202020204" pitchFamily="34" charset="0"/>
              </a:rPr>
              <a:t>Es un equipo que debido a sus características no es portátil como se indica.</a:t>
            </a:r>
          </a:p>
          <a:p>
            <a:pPr marL="0" indent="0">
              <a:buFontTx/>
              <a:buNone/>
            </a:pPr>
            <a:endParaRPr lang="en-US" altLang="es-MX" b="1" dirty="0">
              <a:solidFill>
                <a:schemeClr val="bg1">
                  <a:lumMod val="50000"/>
                </a:schemeClr>
              </a:solidFill>
              <a:latin typeface="Arial" panose="020B0604020202020204" pitchFamily="34" charset="0"/>
              <a:cs typeface="Arial" panose="020B0604020202020204" pitchFamily="34" charset="0"/>
            </a:endParaRPr>
          </a:p>
          <a:p>
            <a:pPr marL="0" indent="0">
              <a:buFontTx/>
              <a:buNone/>
            </a:pPr>
            <a:endParaRPr lang="en-US" altLang="es-MX" b="1" dirty="0">
              <a:solidFill>
                <a:schemeClr val="bg1">
                  <a:lumMod val="50000"/>
                </a:schemeClr>
              </a:solidFill>
              <a:latin typeface="Arial" panose="020B0604020202020204" pitchFamily="34" charset="0"/>
              <a:cs typeface="Arial" panose="020B0604020202020204" pitchFamily="34" charset="0"/>
            </a:endParaRPr>
          </a:p>
          <a:p>
            <a:endParaRPr lang="es-MX" dirty="0"/>
          </a:p>
        </p:txBody>
      </p:sp>
    </p:spTree>
    <p:extLst>
      <p:ext uri="{BB962C8B-B14F-4D97-AF65-F5344CB8AC3E}">
        <p14:creationId xmlns:p14="http://schemas.microsoft.com/office/powerpoint/2010/main" val="3716662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04283" y="453465"/>
            <a:ext cx="8911687" cy="1280890"/>
          </a:xfrm>
        </p:spPr>
        <p:txBody>
          <a:bodyPr/>
          <a:lstStyle/>
          <a:p>
            <a:pPr algn="ctr"/>
            <a:r>
              <a:rPr lang="es-MX" b="1" dirty="0"/>
              <a:t>Contáctenos</a:t>
            </a:r>
            <a:br>
              <a:rPr lang="es-MX" b="1" dirty="0"/>
            </a:br>
            <a:endParaRPr lang="es-MX" dirty="0"/>
          </a:p>
        </p:txBody>
      </p:sp>
      <p:sp>
        <p:nvSpPr>
          <p:cNvPr id="3" name="Marcador de contenido 2"/>
          <p:cNvSpPr>
            <a:spLocks noGrp="1"/>
          </p:cNvSpPr>
          <p:nvPr>
            <p:ph idx="1"/>
          </p:nvPr>
        </p:nvSpPr>
        <p:spPr>
          <a:xfrm>
            <a:off x="1962418" y="1429555"/>
            <a:ext cx="8915400" cy="5331853"/>
          </a:xfrm>
        </p:spPr>
        <p:txBody>
          <a:bodyPr>
            <a:normAutofit fontScale="55000" lnSpcReduction="20000"/>
          </a:bodyPr>
          <a:lstStyle/>
          <a:p>
            <a:pPr marL="0" indent="0">
              <a:buNone/>
            </a:pPr>
            <a:r>
              <a:rPr lang="es-MX" sz="3400" dirty="0"/>
              <a:t>Consultas generales, ventas y soporte: </a:t>
            </a:r>
          </a:p>
          <a:p>
            <a:r>
              <a:rPr lang="es-MX" sz="3400" dirty="0"/>
              <a:t>Robert Keville </a:t>
            </a:r>
            <a:r>
              <a:rPr lang="es-MX" sz="3400" dirty="0">
                <a:hlinkClick r:id="rId2"/>
              </a:rPr>
              <a:t>Bob@realtimepurity.com</a:t>
            </a:r>
            <a:endParaRPr lang="es-MX" sz="3400" dirty="0"/>
          </a:p>
          <a:p>
            <a:r>
              <a:rPr lang="es-MX" sz="3400" dirty="0"/>
              <a:t>Dennis </a:t>
            </a:r>
            <a:r>
              <a:rPr lang="es-MX" sz="3400" dirty="0" err="1"/>
              <a:t>Webb</a:t>
            </a:r>
            <a:r>
              <a:rPr lang="es-MX" sz="3400" dirty="0"/>
              <a:t> </a:t>
            </a:r>
            <a:r>
              <a:rPr lang="es-MX" sz="3400" dirty="0">
                <a:hlinkClick r:id="rId3"/>
              </a:rPr>
              <a:t>Dennis@sage-water.com</a:t>
            </a:r>
            <a:endParaRPr lang="es-MX" sz="3400" dirty="0"/>
          </a:p>
          <a:p>
            <a:pPr marL="0" indent="0">
              <a:buNone/>
            </a:pPr>
            <a:endParaRPr lang="es-MX" sz="3400" dirty="0"/>
          </a:p>
          <a:p>
            <a:pPr marL="0" indent="0">
              <a:buNone/>
            </a:pPr>
            <a:r>
              <a:rPr lang="es-MX" sz="3400" dirty="0"/>
              <a:t>Contacto México:</a:t>
            </a:r>
          </a:p>
          <a:p>
            <a:r>
              <a:rPr lang="es-MX" sz="3400" dirty="0"/>
              <a:t>Lic. Fidel </a:t>
            </a:r>
            <a:r>
              <a:rPr lang="es-MX" sz="3400" dirty="0" err="1"/>
              <a:t>Sanchez</a:t>
            </a:r>
            <a:r>
              <a:rPr lang="es-MX" sz="3400" dirty="0"/>
              <a:t> O. AMDS Marketing and Sales Manager in </a:t>
            </a:r>
            <a:r>
              <a:rPr lang="es-MX" sz="3400" dirty="0" err="1"/>
              <a:t>Mexico</a:t>
            </a:r>
            <a:r>
              <a:rPr lang="es-MX" sz="3400" dirty="0"/>
              <a:t> </a:t>
            </a:r>
            <a:br>
              <a:rPr lang="es-MX" sz="3400" dirty="0"/>
            </a:br>
            <a:r>
              <a:rPr lang="es-MX" sz="3400" dirty="0">
                <a:hlinkClick r:id="rId4"/>
              </a:rPr>
              <a:t>sanchezovfidel@gmail.com</a:t>
            </a:r>
            <a:endParaRPr lang="es-MX" sz="3400" dirty="0"/>
          </a:p>
          <a:p>
            <a:endParaRPr lang="es-MX" sz="2600" dirty="0"/>
          </a:p>
          <a:p>
            <a:endParaRPr lang="es-MX" dirty="0"/>
          </a:p>
          <a:p>
            <a:endParaRPr lang="es-MX" dirty="0"/>
          </a:p>
          <a:p>
            <a:endParaRPr lang="es-MX" dirty="0"/>
          </a:p>
          <a:p>
            <a:endParaRPr lang="es-MX" dirty="0"/>
          </a:p>
          <a:p>
            <a:endParaRPr lang="es-MX" dirty="0"/>
          </a:p>
          <a:p>
            <a:endParaRPr lang="es-MX" dirty="0"/>
          </a:p>
          <a:p>
            <a:pPr marL="0" indent="0" algn="ctr">
              <a:buNone/>
            </a:pPr>
            <a:endParaRPr lang="es-MX" sz="2200" dirty="0">
              <a:hlinkClick r:id="rId5"/>
            </a:endParaRPr>
          </a:p>
          <a:p>
            <a:pPr marL="0" indent="0" algn="ctr">
              <a:buNone/>
            </a:pPr>
            <a:r>
              <a:rPr lang="es-MX" sz="3200" dirty="0">
                <a:hlinkClick r:id="rId5"/>
              </a:rPr>
              <a:t>https://www.realtimepurity.com/</a:t>
            </a:r>
            <a:endParaRPr lang="es-MX" sz="3200" dirty="0"/>
          </a:p>
          <a:p>
            <a:pPr marL="0" indent="0" algn="ctr">
              <a:buNone/>
            </a:pPr>
            <a:endParaRPr lang="es-MX" dirty="0"/>
          </a:p>
          <a:p>
            <a:endParaRPr lang="es-MX" dirty="0"/>
          </a:p>
        </p:txBody>
      </p:sp>
      <p:pic>
        <p:nvPicPr>
          <p:cNvPr id="5" name="Picture 4">
            <a:extLst>
              <a:ext uri="{FF2B5EF4-FFF2-40B4-BE49-F238E27FC236}">
                <a16:creationId xmlns:a16="http://schemas.microsoft.com/office/drawing/2014/main" id="{BAEE26E0-970B-9A45-85B0-2FBED82D663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87971" y="4023063"/>
            <a:ext cx="6146800" cy="1282700"/>
          </a:xfrm>
          <a:prstGeom prst="rect">
            <a:avLst/>
          </a:prstGeom>
          <a:noFill/>
          <a:ln>
            <a:noFill/>
          </a:ln>
        </p:spPr>
      </p:pic>
    </p:spTree>
    <p:extLst>
      <p:ext uri="{BB962C8B-B14F-4D97-AF65-F5344CB8AC3E}">
        <p14:creationId xmlns:p14="http://schemas.microsoft.com/office/powerpoint/2010/main" val="2729973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b="1" dirty="0">
                <a:latin typeface="Arial Black" panose="020B0A04020102020204" pitchFamily="34" charset="0"/>
              </a:rPr>
              <a:t>REX</a:t>
            </a:r>
          </a:p>
        </p:txBody>
      </p:sp>
      <p:sp>
        <p:nvSpPr>
          <p:cNvPr id="3" name="Marcador de contenido 2"/>
          <p:cNvSpPr>
            <a:spLocks noGrp="1"/>
          </p:cNvSpPr>
          <p:nvPr>
            <p:ph idx="1"/>
          </p:nvPr>
        </p:nvSpPr>
        <p:spPr>
          <a:xfrm>
            <a:off x="2151330" y="1631324"/>
            <a:ext cx="8915400" cy="3777622"/>
          </a:xfrm>
        </p:spPr>
        <p:txBody>
          <a:bodyPr>
            <a:normAutofit fontScale="77500" lnSpcReduction="20000"/>
          </a:bodyPr>
          <a:lstStyle/>
          <a:p>
            <a:pPr>
              <a:lnSpc>
                <a:spcPct val="90000"/>
              </a:lnSpc>
              <a:buClrTx/>
            </a:pPr>
            <a:r>
              <a:rPr lang="es-MX" altLang="en-US" sz="3600" b="1" dirty="0">
                <a:latin typeface="Arial" panose="020B0604020202020204" pitchFamily="34" charset="0"/>
                <a:ea typeface="ＭＳ Ｐゴシック" panose="020B0600070205080204" pitchFamily="34" charset="-128"/>
                <a:cs typeface="Arial" panose="020B0604020202020204" pitchFamily="34" charset="0"/>
              </a:rPr>
              <a:t>Confirmando la calidad del agua con dos productos únicos</a:t>
            </a:r>
            <a:endParaRPr lang="en-US" altLang="en-US" sz="3600" b="1" dirty="0">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pP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Problemática</a:t>
            </a:r>
            <a: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 </a:t>
            </a: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Metales</a:t>
            </a:r>
            <a:endPar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pPr>
            <a:r>
              <a:rPr lang="es-MX" altLang="en-US" sz="28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Analizar los metales disueltos de manera oportuna y precisa.</a:t>
            </a:r>
          </a:p>
          <a:p>
            <a:pPr>
              <a:lnSpc>
                <a:spcPct val="90000"/>
              </a:lnSpc>
            </a:pP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pP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lvl="7">
              <a:lnSpc>
                <a:spcPct val="90000"/>
              </a:lnSpc>
            </a:pP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Solución</a:t>
            </a:r>
            <a: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t>
            </a:r>
            <a:b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br>
            <a:endPar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lvl="7">
              <a:lnSpc>
                <a:spcPct val="90000"/>
              </a:lnSpc>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"REX" un instrumento único para el análisis autónomo, desde altos niveles de ppm hasta bajos niveles de ppb, de los metales disueltos en la fuente de preocupación sin necesidad de interfaz de usuario o consumibles.</a:t>
            </a:r>
          </a:p>
          <a:p>
            <a:endParaRPr lang="es-MX" dirty="0"/>
          </a:p>
        </p:txBody>
      </p:sp>
      <p:pic>
        <p:nvPicPr>
          <p:cNvPr id="4"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925" y="3340015"/>
            <a:ext cx="2439882" cy="239664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35572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altLang="en-US" dirty="0" err="1">
                <a:latin typeface="Arial Black" panose="020B0A04020102020204" pitchFamily="34" charset="0"/>
                <a:ea typeface="ＭＳ Ｐゴシック" panose="020B0600070205080204" pitchFamily="34" charset="-128"/>
                <a:cs typeface="Arial" panose="020B0604020202020204" pitchFamily="34" charset="0"/>
              </a:rPr>
              <a:t>ToxicAlert</a:t>
            </a:r>
            <a:endParaRPr lang="es-MX" dirty="0">
              <a:latin typeface="Arial Black" panose="020B0A04020102020204" pitchFamily="34" charset="0"/>
            </a:endParaRPr>
          </a:p>
        </p:txBody>
      </p:sp>
      <p:sp>
        <p:nvSpPr>
          <p:cNvPr id="3" name="Marcador de contenido 2"/>
          <p:cNvSpPr>
            <a:spLocks noGrp="1"/>
          </p:cNvSpPr>
          <p:nvPr>
            <p:ph idx="1"/>
          </p:nvPr>
        </p:nvSpPr>
        <p:spPr>
          <a:xfrm>
            <a:off x="2499060" y="1566930"/>
            <a:ext cx="8915400" cy="3777622"/>
          </a:xfrm>
        </p:spPr>
        <p:txBody>
          <a:bodyPr>
            <a:normAutofit fontScale="77500" lnSpcReduction="20000"/>
          </a:bodyPr>
          <a:lstStyle/>
          <a:p>
            <a:pPr>
              <a:lnSpc>
                <a:spcPct val="90000"/>
              </a:lnSpc>
              <a:buClrTx/>
            </a:pPr>
            <a:r>
              <a:rPr lang="es-MX" altLang="en-US" sz="3600" b="1" dirty="0">
                <a:latin typeface="Arial" panose="020B0604020202020204" pitchFamily="34" charset="0"/>
                <a:ea typeface="ＭＳ Ｐゴシック" panose="020B0600070205080204" pitchFamily="34" charset="-128"/>
                <a:cs typeface="Arial" panose="020B0604020202020204" pitchFamily="34" charset="0"/>
              </a:rPr>
              <a:t>Confirmación de la calidad del agua</a:t>
            </a:r>
          </a:p>
          <a:p>
            <a:pPr>
              <a:lnSpc>
                <a:spcPct val="90000"/>
              </a:lnSpc>
              <a:buClrTx/>
            </a:pPr>
            <a:endParaRPr lang="en-US" altLang="en-US" sz="24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pPr>
            <a:endParaRPr lang="en-US" altLang="en-US" sz="24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pP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Problemática</a:t>
            </a:r>
            <a: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 </a:t>
            </a: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Químicos</a:t>
            </a:r>
            <a: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 </a:t>
            </a: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Tóxicos</a:t>
            </a:r>
            <a:endPar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pPr>
            <a:r>
              <a:rPr lang="es-MX" altLang="en-US" sz="28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Analizar los productos químicos de manera oportuna y precisa.</a:t>
            </a:r>
          </a:p>
          <a:p>
            <a:pPr>
              <a:lnSpc>
                <a:spcPct val="90000"/>
              </a:lnSpc>
            </a:pP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lvl="7">
              <a:lnSpc>
                <a:spcPct val="90000"/>
              </a:lnSpc>
            </a:pPr>
            <a:r>
              <a:rPr lang="en-US" altLang="en-US" sz="3200" b="1"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Solución</a:t>
            </a:r>
            <a: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t>
            </a:r>
            <a:br>
              <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br>
            <a:endParaRPr lang="en-US" altLang="en-US" sz="3200" b="1"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lvl="7">
              <a:lnSpc>
                <a:spcPct val="90000"/>
              </a:lnSpc>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t>
            </a:r>
            <a:r>
              <a:rPr lang="es-MX" altLang="en-US" sz="2000"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ToxicAlert</a:t>
            </a: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 Es un instrumento único para el análisis autónomo, desde altos niveles de ppm hasta bajos niveles de ppb, de identificación de toxinas en tiempo real y continuo en la fuente de preocupación sin necesidad de interfaz de usuario o consumibles.</a:t>
            </a: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endParaRPr lang="es-MX" dirty="0"/>
          </a:p>
        </p:txBody>
      </p:sp>
      <p:pic>
        <p:nvPicPr>
          <p:cNvPr id="4" name="Picture 3"/>
          <p:cNvPicPr>
            <a:picLocks noChangeAspect="1"/>
          </p:cNvPicPr>
          <p:nvPr/>
        </p:nvPicPr>
        <p:blipFill>
          <a:blip r:embed="rId2"/>
          <a:stretch>
            <a:fillRect/>
          </a:stretch>
        </p:blipFill>
        <p:spPr>
          <a:xfrm>
            <a:off x="2592925" y="3776730"/>
            <a:ext cx="2909946" cy="1764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840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altLang="es-MX" dirty="0">
                <a:latin typeface="Arial Black" panose="020B0A04020102020204" pitchFamily="34" charset="0"/>
              </a:rPr>
              <a:t>Las capacidades de REX son únicas</a:t>
            </a:r>
            <a:endParaRPr lang="es-MX" dirty="0">
              <a:latin typeface="Arial Black" panose="020B0A04020102020204" pitchFamily="34" charset="0"/>
            </a:endParaRPr>
          </a:p>
        </p:txBody>
      </p:sp>
      <p:sp>
        <p:nvSpPr>
          <p:cNvPr id="3" name="Marcador de contenido 2"/>
          <p:cNvSpPr>
            <a:spLocks noGrp="1"/>
          </p:cNvSpPr>
          <p:nvPr>
            <p:ph idx="1"/>
          </p:nvPr>
        </p:nvSpPr>
        <p:spPr>
          <a:xfrm>
            <a:off x="1971026" y="2107842"/>
            <a:ext cx="8915400" cy="3777622"/>
          </a:xfrm>
        </p:spPr>
        <p:txBody>
          <a:bodyPr>
            <a:normAutofit fontScale="85000" lnSpcReduction="10000"/>
          </a:bodyPr>
          <a:lstStyle/>
          <a:p>
            <a:pPr marL="0" indent="0">
              <a:lnSpc>
                <a:spcPct val="105000"/>
              </a:lnSpc>
              <a:buClrTx/>
              <a:buFontTx/>
              <a:buNone/>
              <a:defRPr/>
            </a:pPr>
            <a:r>
              <a:rPr lang="es-MX" sz="2000" b="1" dirty="0">
                <a:solidFill>
                  <a:schemeClr val="accent2">
                    <a:lumMod val="75000"/>
                  </a:schemeClr>
                </a:solidFill>
                <a:ea typeface="ＭＳ Ｐゴシック" charset="0"/>
                <a:cs typeface="ＭＳ Ｐゴシック" charset="0"/>
              </a:rPr>
              <a:t>Tiempo de análisis</a:t>
            </a:r>
          </a:p>
          <a:p>
            <a:pPr marL="0" indent="0">
              <a:lnSpc>
                <a:spcPct val="105000"/>
              </a:lnSpc>
              <a:buClrTx/>
              <a:buFontTx/>
              <a:buNone/>
              <a:defRPr/>
            </a:pPr>
            <a:r>
              <a:rPr lang="es-MX" sz="2000" dirty="0">
                <a:solidFill>
                  <a:schemeClr val="bg1">
                    <a:lumMod val="50000"/>
                  </a:schemeClr>
                </a:solidFill>
                <a:ea typeface="ＭＳ Ｐゴシック" charset="0"/>
                <a:cs typeface="ＭＳ Ｐゴシック" charset="0"/>
              </a:rPr>
              <a:t>~15 minutos desde partes por mil hasta niveles bajos de ppm</a:t>
            </a:r>
          </a:p>
          <a:p>
            <a:pPr marL="0" indent="0">
              <a:lnSpc>
                <a:spcPct val="105000"/>
              </a:lnSpc>
              <a:buClrTx/>
              <a:buFontTx/>
              <a:buNone/>
              <a:defRPr/>
            </a:pPr>
            <a:r>
              <a:rPr lang="es-MX" sz="2000" dirty="0">
                <a:solidFill>
                  <a:schemeClr val="bg1">
                    <a:lumMod val="50000"/>
                  </a:schemeClr>
                </a:solidFill>
                <a:ea typeface="ＭＳ Ｐゴシック" charset="0"/>
                <a:cs typeface="ＭＳ Ｐゴシック" charset="0"/>
              </a:rPr>
              <a:t> ~ 45 minutos para niveles bajos de ppb</a:t>
            </a:r>
          </a:p>
          <a:p>
            <a:pPr marL="0" indent="0">
              <a:lnSpc>
                <a:spcPct val="105000"/>
              </a:lnSpc>
              <a:buClrTx/>
              <a:buFontTx/>
              <a:buNone/>
              <a:defRPr/>
            </a:pPr>
            <a:r>
              <a:rPr lang="en-US" sz="2000" b="1" dirty="0" err="1">
                <a:solidFill>
                  <a:schemeClr val="accent2">
                    <a:lumMod val="75000"/>
                  </a:schemeClr>
                </a:solidFill>
                <a:ea typeface="ＭＳ Ｐゴシック" charset="0"/>
                <a:cs typeface="ＭＳ Ｐゴシック" charset="0"/>
              </a:rPr>
              <a:t>Detección</a:t>
            </a:r>
            <a:r>
              <a:rPr lang="en-US" sz="2000" b="1" dirty="0">
                <a:solidFill>
                  <a:schemeClr val="accent2">
                    <a:lumMod val="75000"/>
                  </a:schemeClr>
                </a:solidFill>
                <a:ea typeface="ＭＳ Ｐゴシック" charset="0"/>
                <a:cs typeface="ＭＳ Ｐゴシック" charset="0"/>
              </a:rPr>
              <a:t> de </a:t>
            </a:r>
            <a:r>
              <a:rPr lang="en-US" sz="2000" b="1" dirty="0" err="1">
                <a:solidFill>
                  <a:schemeClr val="accent2">
                    <a:lumMod val="75000"/>
                  </a:schemeClr>
                </a:solidFill>
                <a:ea typeface="ＭＳ Ｐゴシック" charset="0"/>
                <a:cs typeface="ＭＳ Ｐゴシック" charset="0"/>
              </a:rPr>
              <a:t>Aluminio</a:t>
            </a:r>
            <a:r>
              <a:rPr lang="en-US" sz="2000" b="1" dirty="0">
                <a:solidFill>
                  <a:schemeClr val="accent2">
                    <a:lumMod val="75000"/>
                  </a:schemeClr>
                </a:solidFill>
                <a:ea typeface="ＭＳ Ｐゴシック" charset="0"/>
                <a:cs typeface="ＭＳ Ｐゴシック" charset="0"/>
              </a:rPr>
              <a:t> a </a:t>
            </a:r>
            <a:r>
              <a:rPr lang="en-US" sz="2000" b="1" dirty="0" err="1">
                <a:solidFill>
                  <a:schemeClr val="accent2">
                    <a:lumMod val="75000"/>
                  </a:schemeClr>
                </a:solidFill>
                <a:ea typeface="ＭＳ Ｐゴシック" charset="0"/>
                <a:cs typeface="ＭＳ Ｐゴシック" charset="0"/>
              </a:rPr>
              <a:t>Uranio</a:t>
            </a:r>
            <a:endParaRPr lang="en-US" sz="2000" b="1" dirty="0">
              <a:solidFill>
                <a:schemeClr val="accent2">
                  <a:lumMod val="75000"/>
                </a:schemeClr>
              </a:solidFill>
              <a:ea typeface="ＭＳ Ｐゴシック" charset="0"/>
              <a:cs typeface="ＭＳ Ｐゴシック" charset="0"/>
            </a:endParaRPr>
          </a:p>
          <a:p>
            <a:pPr marL="0" indent="0">
              <a:lnSpc>
                <a:spcPct val="105000"/>
              </a:lnSpc>
              <a:buClrTx/>
              <a:buFontTx/>
              <a:buNone/>
              <a:defRPr/>
            </a:pPr>
            <a:r>
              <a:rPr lang="es-MX" sz="2000" b="1" dirty="0">
                <a:solidFill>
                  <a:schemeClr val="accent2">
                    <a:lumMod val="75000"/>
                  </a:schemeClr>
                </a:solidFill>
                <a:ea typeface="ＭＳ Ｐゴシック" charset="0"/>
                <a:cs typeface="ＭＳ Ｐゴシック" charset="0"/>
              </a:rPr>
              <a:t>Puede monitorear hasta 12 metales al mismo tiempo.</a:t>
            </a:r>
          </a:p>
          <a:p>
            <a:pPr marL="0" indent="0">
              <a:lnSpc>
                <a:spcPct val="105000"/>
              </a:lnSpc>
              <a:buClrTx/>
              <a:buFontTx/>
              <a:buNone/>
              <a:defRPr/>
            </a:pPr>
            <a:r>
              <a:rPr lang="es-MX" sz="2000" b="1" dirty="0">
                <a:solidFill>
                  <a:schemeClr val="accent2">
                    <a:lumMod val="75000"/>
                  </a:schemeClr>
                </a:solidFill>
                <a:ea typeface="ＭＳ Ｐゴシック" charset="0"/>
                <a:cs typeface="ＭＳ Ｐゴシック" charset="0"/>
              </a:rPr>
              <a:t>Opciones de salida de datos</a:t>
            </a:r>
          </a:p>
          <a:p>
            <a:pPr marL="457200" lvl="1" indent="0">
              <a:lnSpc>
                <a:spcPct val="105000"/>
              </a:lnSpc>
              <a:buClrTx/>
              <a:buFont typeface="Wingdings" charset="0"/>
              <a:buNone/>
              <a:defRPr/>
            </a:pPr>
            <a:r>
              <a:rPr lang="es-MX" sz="1800" dirty="0">
                <a:solidFill>
                  <a:schemeClr val="bg1">
                    <a:lumMod val="50000"/>
                  </a:schemeClr>
                </a:solidFill>
                <a:ea typeface="ＭＳ Ｐゴシック" charset="0"/>
              </a:rPr>
              <a:t>Archivo de texto con concentraciones</a:t>
            </a:r>
          </a:p>
          <a:p>
            <a:pPr marL="457200" lvl="1" indent="0">
              <a:lnSpc>
                <a:spcPct val="105000"/>
              </a:lnSpc>
              <a:buClrTx/>
              <a:buFont typeface="Wingdings" charset="0"/>
              <a:buNone/>
              <a:defRPr/>
            </a:pPr>
            <a:r>
              <a:rPr lang="es-MX" sz="1800" dirty="0">
                <a:solidFill>
                  <a:schemeClr val="bg1">
                    <a:lumMod val="50000"/>
                  </a:schemeClr>
                </a:solidFill>
                <a:ea typeface="ＭＳ Ｐゴシック" charset="0"/>
              </a:rPr>
              <a:t>Alertas inalámbricas a teléfonos o computadoras</a:t>
            </a:r>
          </a:p>
          <a:p>
            <a:pPr marL="457200" lvl="1" indent="0">
              <a:lnSpc>
                <a:spcPct val="105000"/>
              </a:lnSpc>
              <a:buClrTx/>
              <a:buFont typeface="Wingdings" charset="0"/>
              <a:buNone/>
              <a:defRPr/>
            </a:pPr>
            <a:r>
              <a:rPr lang="es-MX" sz="1800" dirty="0">
                <a:solidFill>
                  <a:schemeClr val="bg1">
                    <a:lumMod val="50000"/>
                  </a:schemeClr>
                </a:solidFill>
                <a:ea typeface="ＭＳ Ｐゴシック" charset="0"/>
              </a:rPr>
              <a:t>Enlace ascendente por satélite</a:t>
            </a:r>
          </a:p>
          <a:p>
            <a:pPr marL="457200" lvl="1" indent="0">
              <a:lnSpc>
                <a:spcPct val="105000"/>
              </a:lnSpc>
              <a:buClrTx/>
              <a:buFont typeface="Wingdings" charset="0"/>
              <a:buNone/>
              <a:defRPr/>
            </a:pPr>
            <a:r>
              <a:rPr lang="es-MX" sz="1800" dirty="0">
                <a:solidFill>
                  <a:schemeClr val="bg1">
                    <a:lumMod val="50000"/>
                  </a:schemeClr>
                </a:solidFill>
                <a:ea typeface="ＭＳ Ｐゴシック" charset="0"/>
              </a:rPr>
              <a:t>El usuario final selecciona los elementos a ser analizados y la frecuencia del análisis</a:t>
            </a:r>
          </a:p>
          <a:p>
            <a:endParaRPr lang="es-MX" dirty="0">
              <a:solidFill>
                <a:schemeClr val="bg1">
                  <a:lumMod val="50000"/>
                </a:schemeClr>
              </a:solidFill>
            </a:endParaRPr>
          </a:p>
        </p:txBody>
      </p:sp>
    </p:spTree>
    <p:extLst>
      <p:ext uri="{BB962C8B-B14F-4D97-AF65-F5344CB8AC3E}">
        <p14:creationId xmlns:p14="http://schemas.microsoft.com/office/powerpoint/2010/main" val="582776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latin typeface="Arial Black" panose="020B0A04020102020204" pitchFamily="34" charset="0"/>
                <a:cs typeface="Arial" panose="020B0604020202020204" pitchFamily="34" charset="0"/>
              </a:rPr>
              <a:t>“Siguiendo con lo habitual“</a:t>
            </a:r>
            <a:br>
              <a:rPr lang="es-MX" dirty="0">
                <a:latin typeface="Arial Black" panose="020B0A04020102020204" pitchFamily="34" charset="0"/>
                <a:cs typeface="Arial" panose="020B0604020202020204" pitchFamily="34" charset="0"/>
              </a:rPr>
            </a:br>
            <a:r>
              <a:rPr lang="es-MX" b="1" dirty="0">
                <a:latin typeface="Arial Black" panose="020B0A04020102020204" pitchFamily="34" charset="0"/>
                <a:cs typeface="Arial" panose="020B0604020202020204" pitchFamily="34" charset="0"/>
              </a:rPr>
              <a:t>C</a:t>
            </a:r>
            <a:r>
              <a:rPr lang="es-MX" dirty="0">
                <a:latin typeface="Arial Black" panose="020B0A04020102020204" pitchFamily="34" charset="0"/>
                <a:cs typeface="Arial" panose="020B0604020202020204" pitchFamily="34" charset="0"/>
              </a:rPr>
              <a:t>onceptos </a:t>
            </a:r>
            <a:r>
              <a:rPr lang="es-MX" b="1" dirty="0">
                <a:latin typeface="Arial Black" panose="020B0A04020102020204" pitchFamily="34" charset="0"/>
                <a:cs typeface="Arial" panose="020B0604020202020204" pitchFamily="34" charset="0"/>
              </a:rPr>
              <a:t>d</a:t>
            </a:r>
            <a:r>
              <a:rPr lang="es-MX" dirty="0">
                <a:latin typeface="Arial Black" panose="020B0A04020102020204" pitchFamily="34" charset="0"/>
                <a:cs typeface="Arial" panose="020B0604020202020204" pitchFamily="34" charset="0"/>
              </a:rPr>
              <a:t>e </a:t>
            </a:r>
            <a:r>
              <a:rPr lang="es-MX" b="1" dirty="0">
                <a:latin typeface="Arial Black" panose="020B0A04020102020204" pitchFamily="34" charset="0"/>
                <a:cs typeface="Arial" panose="020B0604020202020204" pitchFamily="34" charset="0"/>
              </a:rPr>
              <a:t>G</a:t>
            </a:r>
            <a:r>
              <a:rPr lang="es-MX" dirty="0">
                <a:latin typeface="Arial Black" panose="020B0A04020102020204" pitchFamily="34" charset="0"/>
                <a:cs typeface="Arial" panose="020B0604020202020204" pitchFamily="34" charset="0"/>
              </a:rPr>
              <a:t>estión </a:t>
            </a:r>
            <a:r>
              <a:rPr lang="es-MX" b="1" dirty="0">
                <a:latin typeface="Arial Black" panose="020B0A04020102020204" pitchFamily="34" charset="0"/>
                <a:cs typeface="Arial" panose="020B0604020202020204" pitchFamily="34" charset="0"/>
              </a:rPr>
              <a:t>d</a:t>
            </a:r>
            <a:r>
              <a:rPr lang="es-MX" dirty="0">
                <a:latin typeface="Arial Black" panose="020B0A04020102020204" pitchFamily="34" charset="0"/>
                <a:cs typeface="Arial" panose="020B0604020202020204" pitchFamily="34" charset="0"/>
              </a:rPr>
              <a:t>el </a:t>
            </a:r>
            <a:r>
              <a:rPr lang="es-MX" b="1" dirty="0">
                <a:latin typeface="Arial Black" panose="020B0A04020102020204" pitchFamily="34" charset="0"/>
                <a:cs typeface="Arial" panose="020B0604020202020204" pitchFamily="34" charset="0"/>
              </a:rPr>
              <a:t>A</a:t>
            </a:r>
            <a:r>
              <a:rPr lang="es-MX" dirty="0">
                <a:latin typeface="Arial Black" panose="020B0A04020102020204" pitchFamily="34" charset="0"/>
                <a:cs typeface="Arial" panose="020B0604020202020204" pitchFamily="34" charset="0"/>
              </a:rPr>
              <a:t>gua</a:t>
            </a:r>
            <a:endParaRPr lang="es-MX" dirty="0">
              <a:latin typeface="Arial Black" panose="020B0A04020102020204" pitchFamily="34" charset="0"/>
            </a:endParaRPr>
          </a:p>
        </p:txBody>
      </p:sp>
      <p:sp>
        <p:nvSpPr>
          <p:cNvPr id="3" name="Marcador de contenido 2"/>
          <p:cNvSpPr>
            <a:spLocks noGrp="1"/>
          </p:cNvSpPr>
          <p:nvPr>
            <p:ph idx="1"/>
          </p:nvPr>
        </p:nvSpPr>
        <p:spPr>
          <a:xfrm>
            <a:off x="1932389" y="2094963"/>
            <a:ext cx="9207836" cy="4318716"/>
          </a:xfrm>
        </p:spPr>
        <p:txBody>
          <a:bodyPr/>
          <a:lstStyle/>
          <a:p>
            <a:r>
              <a:rPr lang="es-MX" dirty="0">
                <a:latin typeface="Arial" panose="020B0604020202020204" pitchFamily="34" charset="0"/>
                <a:cs typeface="Arial" panose="020B0604020202020204" pitchFamily="34" charset="0"/>
              </a:rPr>
              <a:t>Los métodos actuales se basan en la toma de muestras de agua como proceso manual</a:t>
            </a:r>
            <a:r>
              <a:rPr lang="en-US" dirty="0">
                <a:latin typeface="Arial" panose="020B0604020202020204" pitchFamily="34" charset="0"/>
                <a:cs typeface="Arial" panose="020B0604020202020204" pitchFamily="34" charset="0"/>
              </a:rPr>
              <a:t>. </a:t>
            </a:r>
          </a:p>
          <a:p>
            <a:r>
              <a:rPr lang="es-MX" dirty="0">
                <a:latin typeface="Arial" panose="020B0604020202020204" pitchFamily="34" charset="0"/>
                <a:cs typeface="Arial" panose="020B0604020202020204" pitchFamily="34" charset="0"/>
              </a:rPr>
              <a:t>Siempre hay un desfase significativo entre el muestreo y la presentación de informes</a:t>
            </a:r>
            <a:r>
              <a:rPr lang="en-US" dirty="0">
                <a:latin typeface="Arial" panose="020B0604020202020204" pitchFamily="34" charset="0"/>
                <a:cs typeface="Arial" panose="020B0604020202020204" pitchFamily="34" charset="0"/>
              </a:rPr>
              <a:t>. </a:t>
            </a:r>
          </a:p>
          <a:p>
            <a:pPr lvl="1"/>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Tiempo</a:t>
            </a:r>
            <a:r>
              <a:rPr lang="en-US" dirty="0">
                <a:latin typeface="Arial" panose="020B0604020202020204" pitchFamily="34" charset="0"/>
                <a:cs typeface="Arial" panose="020B0604020202020204" pitchFamily="34" charset="0"/>
              </a:rPr>
              <a:t> real" </a:t>
            </a:r>
            <a:r>
              <a:rPr lang="en-US" dirty="0" err="1">
                <a:latin typeface="Arial" panose="020B0604020202020204" pitchFamily="34" charset="0"/>
                <a:cs typeface="Arial" panose="020B0604020202020204" pitchFamily="34" charset="0"/>
              </a:rPr>
              <a:t>significa</a:t>
            </a:r>
            <a:r>
              <a:rPr lang="en-US" dirty="0">
                <a:latin typeface="Arial" panose="020B0604020202020204" pitchFamily="34" charset="0"/>
                <a:cs typeface="Arial" panose="020B0604020202020204" pitchFamily="34" charset="0"/>
              </a:rPr>
              <a:t> de 24 a 72 horas!</a:t>
            </a:r>
          </a:p>
          <a:p>
            <a:pPr lvl="1"/>
            <a:r>
              <a:rPr lang="es-MX" dirty="0">
                <a:latin typeface="Arial" panose="020B0604020202020204" pitchFamily="34" charset="0"/>
                <a:cs typeface="Arial" panose="020B0604020202020204" pitchFamily="34" charset="0"/>
              </a:rPr>
              <a:t>Pedir muestras - recoger muestras - devolverlas al laboratorio - Proceso e informe del laboratorio</a:t>
            </a:r>
          </a:p>
          <a:p>
            <a:pPr lvl="1"/>
            <a:r>
              <a:rPr lang="es-MX" dirty="0">
                <a:latin typeface="Arial" panose="020B0604020202020204" pitchFamily="34" charset="0"/>
                <a:cs typeface="Arial" panose="020B0604020202020204" pitchFamily="34" charset="0"/>
              </a:rPr>
              <a:t>Prácticamente no hay informes en tiempo real durante o después de un desastre o crisis</a:t>
            </a:r>
          </a:p>
          <a:p>
            <a:pPr lvl="1"/>
            <a:r>
              <a:rPr lang="es-MX" dirty="0">
                <a:latin typeface="Arial" panose="020B0604020202020204" pitchFamily="34" charset="0"/>
                <a:cs typeface="Arial" panose="020B0604020202020204" pitchFamily="34" charset="0"/>
              </a:rPr>
              <a:t>Las anomalías del agua rara vez se capturan debido a la periodicidad </a:t>
            </a:r>
          </a:p>
          <a:p>
            <a:pPr lvl="1"/>
            <a:r>
              <a:rPr lang="es-MX" dirty="0">
                <a:latin typeface="Arial" panose="020B0604020202020204" pitchFamily="34" charset="0"/>
                <a:cs typeface="Arial" panose="020B0604020202020204" pitchFamily="34" charset="0"/>
              </a:rPr>
              <a:t>Nuestros productos pueden reportar directamente desde el punto de interés y enviar los resultados analizados a cualquier parte del mundo.</a:t>
            </a:r>
            <a:endParaRPr lang="es-MX" dirty="0"/>
          </a:p>
        </p:txBody>
      </p:sp>
    </p:spTree>
    <p:extLst>
      <p:ext uri="{BB962C8B-B14F-4D97-AF65-F5344CB8AC3E}">
        <p14:creationId xmlns:p14="http://schemas.microsoft.com/office/powerpoint/2010/main" val="1585215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MX" dirty="0">
                <a:latin typeface="Arial Black" panose="020B0A04020102020204" pitchFamily="34" charset="0"/>
                <a:cs typeface="Arial" panose="020B0604020202020204" pitchFamily="34" charset="0"/>
              </a:rPr>
              <a:t>¿Qué es importante para el Sistema de Control de Agua en México? </a:t>
            </a:r>
            <a:endParaRPr lang="es-MX" dirty="0">
              <a:latin typeface="Arial Black" panose="020B0A04020102020204" pitchFamily="34" charset="0"/>
            </a:endParaRPr>
          </a:p>
        </p:txBody>
      </p:sp>
      <p:sp>
        <p:nvSpPr>
          <p:cNvPr id="3" name="Marcador de contenido 2"/>
          <p:cNvSpPr>
            <a:spLocks noGrp="1"/>
          </p:cNvSpPr>
          <p:nvPr>
            <p:ph idx="1"/>
          </p:nvPr>
        </p:nvSpPr>
        <p:spPr>
          <a:xfrm>
            <a:off x="2421786" y="2017690"/>
            <a:ext cx="8915400" cy="3777622"/>
          </a:xfrm>
        </p:spPr>
        <p:txBody>
          <a:bodyPr>
            <a:normAutofit fontScale="92500" lnSpcReduction="10000"/>
          </a:bodyPr>
          <a:lstStyle/>
          <a:p>
            <a:r>
              <a:rPr lang="es-MX" dirty="0">
                <a:latin typeface="Arial" panose="020B0604020202020204" pitchFamily="34" charset="0"/>
                <a:cs typeface="Arial" panose="020B0604020202020204" pitchFamily="34" charset="0"/>
              </a:rPr>
              <a:t>Requisitos de tiempo del sensor para la recolección</a:t>
            </a:r>
            <a:r>
              <a:rPr lang="en-US" dirty="0">
                <a:latin typeface="Arial" panose="020B0604020202020204" pitchFamily="34" charset="0"/>
                <a:cs typeface="Arial" panose="020B0604020202020204" pitchFamily="34" charset="0"/>
              </a:rPr>
              <a:t>? </a:t>
            </a:r>
          </a:p>
          <a:p>
            <a:pPr lvl="1"/>
            <a:r>
              <a:rPr lang="es-MX" dirty="0">
                <a:latin typeface="Arial" panose="020B0604020202020204" pitchFamily="34" charset="0"/>
                <a:cs typeface="Arial" panose="020B0604020202020204" pitchFamily="34" charset="0"/>
              </a:rPr>
              <a:t>Muestra al laboratorio (Anual, Semestral, Trimestral, Meses, Días) </a:t>
            </a:r>
          </a:p>
          <a:p>
            <a:pPr lvl="1"/>
            <a:r>
              <a:rPr lang="es-MX" dirty="0">
                <a:latin typeface="Arial" panose="020B0604020202020204" pitchFamily="34" charset="0"/>
                <a:cs typeface="Arial" panose="020B0604020202020204" pitchFamily="34" charset="0"/>
              </a:rPr>
              <a:t>Laboratorio dedicado ( Semana/s, días, horas ) </a:t>
            </a:r>
          </a:p>
          <a:p>
            <a:pPr lvl="1"/>
            <a:r>
              <a:rPr lang="es-MX" dirty="0">
                <a:latin typeface="Arial" panose="020B0604020202020204" pitchFamily="34" charset="0"/>
                <a:cs typeface="Arial" panose="020B0604020202020204" pitchFamily="34" charset="0"/>
              </a:rPr>
              <a:t>Casi en tiempo real in-situ ( Horas, minutos, menos de 1 minuto)</a:t>
            </a:r>
            <a:endParaRPr lang="en-US"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¿Qué ayuda pueden ofrecer los datos en tiempo casi real?</a:t>
            </a:r>
            <a:r>
              <a:rPr lang="en-US" dirty="0">
                <a:latin typeface="Arial" panose="020B0604020202020204" pitchFamily="34" charset="0"/>
                <a:cs typeface="Arial" panose="020B0604020202020204" pitchFamily="34" charset="0"/>
              </a:rPr>
              <a:t>:</a:t>
            </a:r>
          </a:p>
          <a:p>
            <a:pPr lvl="1"/>
            <a:r>
              <a:rPr lang="es-MX" dirty="0">
                <a:latin typeface="Arial" panose="020B0604020202020204" pitchFamily="34" charset="0"/>
                <a:cs typeface="Arial" panose="020B0604020202020204" pitchFamily="34" charset="0"/>
              </a:rPr>
              <a:t>Lugar de descarga de Sistema de alcantarillado</a:t>
            </a:r>
          </a:p>
          <a:p>
            <a:pPr lvl="1"/>
            <a:r>
              <a:rPr lang="es-MX" dirty="0">
                <a:latin typeface="Arial" panose="020B0604020202020204" pitchFamily="34" charset="0"/>
                <a:cs typeface="Arial" panose="020B0604020202020204" pitchFamily="34" charset="0"/>
              </a:rPr>
              <a:t>Descarga Agrícola</a:t>
            </a:r>
          </a:p>
          <a:p>
            <a:pPr lvl="1"/>
            <a:r>
              <a:rPr lang="es-MX" dirty="0">
                <a:latin typeface="Arial" panose="020B0604020202020204" pitchFamily="34" charset="0"/>
                <a:cs typeface="Arial" panose="020B0604020202020204" pitchFamily="34" charset="0"/>
              </a:rPr>
              <a:t>Planta de aguas residuales entrantes - efluentes </a:t>
            </a:r>
          </a:p>
          <a:p>
            <a:pPr lvl="1"/>
            <a:r>
              <a:rPr lang="es-MX" dirty="0">
                <a:latin typeface="Arial" panose="020B0604020202020204" pitchFamily="34" charset="0"/>
                <a:cs typeface="Arial" panose="020B0604020202020204" pitchFamily="34" charset="0"/>
              </a:rPr>
              <a:t>Fuente de agua - Cabeza de pozo, Aguas superficiales, Río, Cisterna urbana</a:t>
            </a:r>
          </a:p>
          <a:p>
            <a:pPr lvl="1"/>
            <a:r>
              <a:rPr lang="es-MX" dirty="0">
                <a:latin typeface="Arial" panose="020B0604020202020204" pitchFamily="34" charset="0"/>
                <a:cs typeface="Arial" panose="020B0604020202020204" pitchFamily="34" charset="0"/>
              </a:rPr>
              <a:t>Tratamiento del agua - entrada, después del proceso, aguas abajo</a:t>
            </a:r>
          </a:p>
          <a:p>
            <a:pPr lvl="1"/>
            <a:r>
              <a:rPr lang="es-MX" dirty="0">
                <a:latin typeface="Arial" panose="020B0604020202020204" pitchFamily="34" charset="0"/>
                <a:cs typeface="Arial" panose="020B0604020202020204" pitchFamily="34" charset="0"/>
              </a:rPr>
              <a:t>Plantas desalinizadoras - En proceso, Células de Monitoreo, Mezcla de agua </a:t>
            </a:r>
          </a:p>
          <a:p>
            <a:endParaRPr lang="es-MX" dirty="0"/>
          </a:p>
        </p:txBody>
      </p:sp>
    </p:spTree>
    <p:extLst>
      <p:ext uri="{BB962C8B-B14F-4D97-AF65-F5344CB8AC3E}">
        <p14:creationId xmlns:p14="http://schemas.microsoft.com/office/powerpoint/2010/main" val="982930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n-US" b="1" dirty="0">
                <a:latin typeface="Arial Black" panose="020B0A04020102020204" pitchFamily="34" charset="0"/>
                <a:ea typeface="ＭＳ Ｐゴシック" panose="020B0600070205080204" pitchFamily="34" charset="-128"/>
                <a:cs typeface="Arial" panose="020B0604020202020204" pitchFamily="34" charset="0"/>
              </a:rPr>
              <a:t>REX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Tiene</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Capacidades</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Únicas</a:t>
            </a:r>
            <a:br>
              <a:rPr lang="en-US" altLang="en-US" b="1" dirty="0">
                <a:latin typeface="Arial Black" panose="020B0A04020102020204" pitchFamily="34" charset="0"/>
                <a:ea typeface="ＭＳ Ｐゴシック" panose="020B0600070205080204" pitchFamily="34" charset="-128"/>
                <a:cs typeface="Arial" panose="020B0604020202020204" pitchFamily="34" charset="0"/>
              </a:rPr>
            </a:br>
            <a:endParaRPr lang="es-MX" dirty="0">
              <a:latin typeface="Arial Black" panose="020B0A04020102020204" pitchFamily="34" charset="0"/>
            </a:endParaRPr>
          </a:p>
        </p:txBody>
      </p:sp>
      <p:sp>
        <p:nvSpPr>
          <p:cNvPr id="3" name="Marcador de contenido 2"/>
          <p:cNvSpPr>
            <a:spLocks noGrp="1"/>
          </p:cNvSpPr>
          <p:nvPr>
            <p:ph idx="1"/>
          </p:nvPr>
        </p:nvSpPr>
        <p:spPr>
          <a:xfrm>
            <a:off x="1108142" y="1693607"/>
            <a:ext cx="7791159" cy="3777622"/>
          </a:xfrm>
        </p:spPr>
        <p:txBody>
          <a:bodyPr>
            <a:normAutofit fontScale="85000" lnSpcReduction="20000"/>
          </a:bodyPr>
          <a:lstStyle/>
          <a:p>
            <a:pPr>
              <a:lnSpc>
                <a:spcPct val="90000"/>
              </a:lnSpc>
              <a:buClrTx/>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Tiempo de análisis (tiempo real no tripulado)</a:t>
            </a:r>
          </a:p>
          <a:p>
            <a:pPr marL="800100" lvl="1" indent="-342900">
              <a:lnSpc>
                <a:spcPct val="90000"/>
              </a:lnSpc>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~15 minutos para partes por mil a niveles bajos de ppm</a:t>
            </a:r>
          </a:p>
          <a:p>
            <a:pPr marL="800100" lvl="1" indent="-342900">
              <a:lnSpc>
                <a:spcPct val="90000"/>
              </a:lnSpc>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 &lt; 1 hora para niveles bajos de ppb</a:t>
            </a:r>
            <a:br>
              <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b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Programable para monitorear elementos individuales o el espectro completo</a:t>
            </a: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Puede controlar los activos locales bajo control o de forma autónoma</a:t>
            </a:r>
            <a:br>
              <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b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buFont typeface="Arial" panose="020B0604020202020204" pitchFamily="34" charset="0"/>
              <a:buChar char="•"/>
            </a:pPr>
            <a:r>
              <a:rPr lang="en-US" altLang="en-US" sz="2000"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Opciones</a:t>
            </a:r>
            <a:r>
              <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 de </a:t>
            </a:r>
            <a:r>
              <a:rPr lang="en-US" altLang="en-US" sz="2000" dirty="0" err="1">
                <a:solidFill>
                  <a:srgbClr val="595959"/>
                </a:solidFill>
                <a:latin typeface="Arial" panose="020B0604020202020204" pitchFamily="34" charset="0"/>
                <a:ea typeface="ＭＳ Ｐゴシック" panose="020B0600070205080204" pitchFamily="34" charset="-128"/>
                <a:cs typeface="Arial" panose="020B0604020202020204" pitchFamily="34" charset="0"/>
              </a:rPr>
              <a:t>salida</a:t>
            </a:r>
            <a:endParaRPr lang="en-US"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marL="800100" lvl="1" indent="-342900">
              <a:lnSpc>
                <a:spcPct val="90000"/>
              </a:lnSpc>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Archivo de texto con concentraciones</a:t>
            </a:r>
          </a:p>
          <a:p>
            <a:pPr marL="800100" lvl="1" indent="-342900">
              <a:lnSpc>
                <a:spcPct val="90000"/>
              </a:lnSpc>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Alertas inalámbricas a teléfonos o computadoras</a:t>
            </a:r>
          </a:p>
          <a:p>
            <a:pPr marL="800100" lvl="1" indent="-342900">
              <a:lnSpc>
                <a:spcPct val="90000"/>
              </a:lnSpc>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Enlace ascendente por satélite</a:t>
            </a:r>
          </a:p>
          <a:p>
            <a:pPr marL="800100" lvl="1" indent="-342900">
              <a:lnSpc>
                <a:spcPct val="90000"/>
              </a:lnSpc>
              <a:buFont typeface="Arial" panose="020B0604020202020204" pitchFamily="34" charset="0"/>
              <a:buChar char="•"/>
            </a:pPr>
            <a:r>
              <a:rPr lang="es-MX" altLang="en-US" sz="2000"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El usuario final selecciona los elementos a ser analizados y la frecuencia del análisis</a:t>
            </a:r>
          </a:p>
          <a:p>
            <a:endParaRPr lang="es-MX" dirty="0"/>
          </a:p>
        </p:txBody>
      </p:sp>
      <p:pic>
        <p:nvPicPr>
          <p:cNvPr id="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880" y="1247615"/>
            <a:ext cx="3328914" cy="43652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5"/>
          <p:cNvSpPr txBox="1"/>
          <p:nvPr/>
        </p:nvSpPr>
        <p:spPr>
          <a:xfrm>
            <a:off x="9023532" y="5926113"/>
            <a:ext cx="2623610" cy="307777"/>
          </a:xfrm>
          <a:prstGeom prst="rect">
            <a:avLst/>
          </a:prstGeom>
          <a:noFill/>
        </p:spPr>
        <p:txBody>
          <a:bodyPr wrap="square" lIns="0" tIns="0" rIns="0" bIns="0" rtlCol="0">
            <a:spAutoFit/>
          </a:bodyPr>
          <a:lstStyle/>
          <a:p>
            <a:r>
              <a:rPr lang="en-US" sz="2000" b="1" dirty="0" err="1">
                <a:latin typeface="PT Sans Narrow" panose="020B0506020203020204" pitchFamily="34" charset="0"/>
              </a:rPr>
              <a:t>Reporte</a:t>
            </a:r>
            <a:r>
              <a:rPr lang="en-US" sz="2000" b="1" dirty="0">
                <a:latin typeface="PT Sans Narrow" panose="020B0506020203020204" pitchFamily="34" charset="0"/>
              </a:rPr>
              <a:t> de Real Time Purity</a:t>
            </a:r>
          </a:p>
        </p:txBody>
      </p:sp>
    </p:spTree>
    <p:extLst>
      <p:ext uri="{BB962C8B-B14F-4D97-AF65-F5344CB8AC3E}">
        <p14:creationId xmlns:p14="http://schemas.microsoft.com/office/powerpoint/2010/main" val="152438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43331" y="348951"/>
            <a:ext cx="8911687" cy="1280890"/>
          </a:xfrm>
        </p:spPr>
        <p:txBody>
          <a:bodyPr>
            <a:normAutofit fontScale="90000"/>
          </a:bodyPr>
          <a:lstStyle/>
          <a:p>
            <a:pPr>
              <a:lnSpc>
                <a:spcPct val="90000"/>
              </a:lnSpc>
            </a:pP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Cadena de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análisis</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de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muestras</a:t>
            </a:r>
            <a:br>
              <a:rPr lang="en-US" altLang="en-US" b="1" dirty="0">
                <a:latin typeface="Arial Black" panose="020B0A04020102020204" pitchFamily="34" charset="0"/>
                <a:ea typeface="ＭＳ Ｐゴシック" panose="020B0600070205080204" pitchFamily="34" charset="-128"/>
                <a:cs typeface="Arial" panose="020B0604020202020204" pitchFamily="34" charset="0"/>
              </a:rPr>
            </a:b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Métodos</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actuales</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vs. REX y/o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Alerta</a:t>
            </a:r>
            <a:r>
              <a:rPr lang="en-US" altLang="en-US" b="1" dirty="0">
                <a:latin typeface="Arial Black" panose="020B0A04020102020204" pitchFamily="34" charset="0"/>
                <a:ea typeface="ＭＳ Ｐゴシック" panose="020B0600070205080204" pitchFamily="34" charset="-128"/>
                <a:cs typeface="Arial" panose="020B0604020202020204" pitchFamily="34" charset="0"/>
              </a:rPr>
              <a:t> </a:t>
            </a:r>
            <a:r>
              <a:rPr lang="en-US" altLang="en-US" b="1" dirty="0" err="1">
                <a:latin typeface="Arial Black" panose="020B0A04020102020204" pitchFamily="34" charset="0"/>
                <a:ea typeface="ＭＳ Ｐゴシック" panose="020B0600070205080204" pitchFamily="34" charset="-128"/>
                <a:cs typeface="Arial" panose="020B0604020202020204" pitchFamily="34" charset="0"/>
              </a:rPr>
              <a:t>Tóxica</a:t>
            </a:r>
            <a:br>
              <a:rPr lang="en-US" altLang="en-US" b="1" dirty="0">
                <a:latin typeface="Arial Black" panose="020B0A04020102020204" pitchFamily="34" charset="0"/>
                <a:ea typeface="ＭＳ Ｐゴシック" panose="020B0600070205080204" pitchFamily="34" charset="-128"/>
                <a:cs typeface="Arial" panose="020B0604020202020204" pitchFamily="34" charset="0"/>
              </a:rPr>
            </a:br>
            <a:endParaRPr lang="es-MX" dirty="0">
              <a:latin typeface="Arial Black" panose="020B0A04020102020204" pitchFamily="34" charset="0"/>
            </a:endParaRPr>
          </a:p>
        </p:txBody>
      </p:sp>
      <p:pic>
        <p:nvPicPr>
          <p:cNvPr id="4" name="Picture 8" descr="waterla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3131" y="4822298"/>
            <a:ext cx="2133600" cy="15192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cxnSp>
        <p:nvCxnSpPr>
          <p:cNvPr id="5" name="AutoShape 11"/>
          <p:cNvCxnSpPr>
            <a:cxnSpLocks noChangeShapeType="1"/>
          </p:cNvCxnSpPr>
          <p:nvPr/>
        </p:nvCxnSpPr>
        <p:spPr bwMode="auto">
          <a:xfrm rot="5400000">
            <a:off x="1347931" y="3603098"/>
            <a:ext cx="1066800" cy="609600"/>
          </a:xfrm>
          <a:prstGeom prst="bentConnector3">
            <a:avLst>
              <a:gd name="adj1" fmla="val 50000"/>
            </a:avLst>
          </a:prstGeom>
          <a:noFill/>
          <a:ln w="57150">
            <a:solidFill>
              <a:schemeClr val="tx1"/>
            </a:solidFill>
            <a:miter lim="800000"/>
            <a:headEnd/>
            <a:tailEnd type="triangle" w="med" len="med"/>
          </a:ln>
          <a:effectLst>
            <a:prstShdw prst="shdw17" dist="17961" dir="2700000">
              <a:schemeClr val="tx1">
                <a:gamma/>
                <a:shade val="60000"/>
                <a:invGamma/>
                <a:alpha val="74998"/>
              </a:schemeClr>
            </a:prstShdw>
          </a:effectLst>
        </p:spPr>
      </p:cxn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805131" y="2383898"/>
            <a:ext cx="3048000" cy="1960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7" name="Text Box 6"/>
          <p:cNvSpPr txBox="1">
            <a:spLocks noChangeArrowheads="1"/>
          </p:cNvSpPr>
          <p:nvPr/>
        </p:nvSpPr>
        <p:spPr bwMode="auto">
          <a:xfrm>
            <a:off x="1441247" y="1725852"/>
            <a:ext cx="3813865" cy="369332"/>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wrap="none">
            <a:spAutoFit/>
          </a:bodyPr>
          <a:lstStyle/>
          <a:p>
            <a:pPr>
              <a:defRPr/>
            </a:pPr>
            <a:r>
              <a:rPr lang="es-MX" dirty="0">
                <a:latin typeface="Arial" panose="020B0604020202020204" pitchFamily="34" charset="0"/>
                <a:ea typeface="ＭＳ Ｐゴシック" pitchFamily="-1" charset="-128"/>
                <a:cs typeface="Arial" panose="020B0604020202020204" pitchFamily="34" charset="0"/>
              </a:rPr>
              <a:t>Método típico de muestreo de agua</a:t>
            </a:r>
          </a:p>
        </p:txBody>
      </p:sp>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331" y="4483129"/>
            <a:ext cx="1524000" cy="101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cxnSp>
        <p:nvCxnSpPr>
          <p:cNvPr id="9" name="AutoShape 12"/>
          <p:cNvCxnSpPr>
            <a:cxnSpLocks noChangeShapeType="1"/>
          </p:cNvCxnSpPr>
          <p:nvPr/>
        </p:nvCxnSpPr>
        <p:spPr bwMode="auto">
          <a:xfrm rot="16200000" flipH="1">
            <a:off x="1948799" y="5389830"/>
            <a:ext cx="398463" cy="533400"/>
          </a:xfrm>
          <a:prstGeom prst="bentConnector2">
            <a:avLst/>
          </a:prstGeom>
          <a:noFill/>
          <a:ln w="57150">
            <a:solidFill>
              <a:schemeClr val="tx1"/>
            </a:solidFill>
            <a:miter lim="800000"/>
            <a:headEnd/>
            <a:tailEnd type="triangle" w="med" len="med"/>
          </a:ln>
          <a:effectLst>
            <a:prstShdw prst="shdw17" dist="17961" dir="2700000">
              <a:schemeClr val="tx1">
                <a:gamma/>
                <a:shade val="60000"/>
                <a:invGamma/>
                <a:alpha val="74998"/>
              </a:schemeClr>
            </a:prstShdw>
          </a:effectLst>
        </p:spPr>
      </p:cxnSp>
      <p:grpSp>
        <p:nvGrpSpPr>
          <p:cNvPr id="10" name="Group 25"/>
          <p:cNvGrpSpPr>
            <a:grpSpLocks/>
          </p:cNvGrpSpPr>
          <p:nvPr/>
        </p:nvGrpSpPr>
        <p:grpSpPr bwMode="auto">
          <a:xfrm>
            <a:off x="6681931" y="3450698"/>
            <a:ext cx="533400" cy="304800"/>
            <a:chOff x="3120" y="2496"/>
            <a:chExt cx="336" cy="192"/>
          </a:xfrm>
        </p:grpSpPr>
        <p:sp>
          <p:nvSpPr>
            <p:cNvPr id="11" name="Line 13"/>
            <p:cNvSpPr>
              <a:spLocks noChangeShapeType="1"/>
            </p:cNvSpPr>
            <p:nvPr/>
          </p:nvSpPr>
          <p:spPr bwMode="auto">
            <a:xfrm>
              <a:off x="3120" y="2496"/>
              <a:ext cx="336" cy="0"/>
            </a:xfrm>
            <a:prstGeom prst="line">
              <a:avLst/>
            </a:prstGeom>
            <a:noFill/>
            <a:ln w="76200">
              <a:solidFill>
                <a:schemeClr val="tx1"/>
              </a:solidFill>
              <a:round/>
              <a:headEnd/>
              <a:tailEnd/>
            </a:ln>
            <a:effectLst>
              <a:prstShdw prst="shdw17" dist="17961" dir="2700000">
                <a:schemeClr val="tx1">
                  <a:gamma/>
                  <a:shade val="60000"/>
                  <a:invGamma/>
                  <a:alpha val="74998"/>
                </a:schemeClr>
              </a:prstShdw>
            </a:effectLst>
          </p:spPr>
          <p:txBody>
            <a:bodyPr wrap="none" anchor="ctr"/>
            <a:lstStyle/>
            <a:p>
              <a:pPr>
                <a:defRPr/>
              </a:pPr>
              <a:endParaRPr lang="en-US" dirty="0">
                <a:latin typeface="Arial" pitchFamily="-1" charset="0"/>
                <a:ea typeface="ＭＳ Ｐゴシック" pitchFamily="-1" charset="-128"/>
                <a:cs typeface="ＭＳ Ｐゴシック" pitchFamily="-1" charset="-128"/>
              </a:endParaRPr>
            </a:p>
          </p:txBody>
        </p:sp>
        <p:sp>
          <p:nvSpPr>
            <p:cNvPr id="12" name="Line 14"/>
            <p:cNvSpPr>
              <a:spLocks noChangeShapeType="1"/>
            </p:cNvSpPr>
            <p:nvPr/>
          </p:nvSpPr>
          <p:spPr bwMode="auto">
            <a:xfrm>
              <a:off x="3120" y="2688"/>
              <a:ext cx="336" cy="0"/>
            </a:xfrm>
            <a:prstGeom prst="line">
              <a:avLst/>
            </a:prstGeom>
            <a:noFill/>
            <a:ln w="76200">
              <a:solidFill>
                <a:schemeClr val="tx1"/>
              </a:solidFill>
              <a:round/>
              <a:headEnd/>
              <a:tailEnd/>
            </a:ln>
            <a:effectLst>
              <a:prstShdw prst="shdw17" dist="17961" dir="2700000">
                <a:schemeClr val="tx1">
                  <a:gamma/>
                  <a:shade val="60000"/>
                  <a:invGamma/>
                  <a:alpha val="74998"/>
                </a:schemeClr>
              </a:prstShdw>
            </a:effectLst>
          </p:spPr>
          <p:txBody>
            <a:bodyPr wrap="none" anchor="ctr"/>
            <a:lstStyle/>
            <a:p>
              <a:pPr>
                <a:defRPr/>
              </a:pPr>
              <a:endParaRPr lang="en-US" dirty="0">
                <a:latin typeface="Arial" pitchFamily="-1" charset="0"/>
                <a:ea typeface="ＭＳ Ｐゴシック" pitchFamily="-1" charset="-128"/>
                <a:cs typeface="ＭＳ Ｐゴシック" pitchFamily="-1" charset="-128"/>
              </a:endParaRPr>
            </a:p>
          </p:txBody>
        </p:sp>
      </p:grpSp>
      <p:cxnSp>
        <p:nvCxnSpPr>
          <p:cNvPr id="13" name="AutoShape 24"/>
          <p:cNvCxnSpPr>
            <a:cxnSpLocks noChangeShapeType="1"/>
          </p:cNvCxnSpPr>
          <p:nvPr/>
        </p:nvCxnSpPr>
        <p:spPr bwMode="auto">
          <a:xfrm flipV="1">
            <a:off x="4319731" y="5582711"/>
            <a:ext cx="533400" cy="427037"/>
          </a:xfrm>
          <a:prstGeom prst="straightConnector1">
            <a:avLst/>
          </a:prstGeom>
          <a:noFill/>
          <a:ln w="57150">
            <a:solidFill>
              <a:schemeClr val="tx1"/>
            </a:solidFill>
            <a:round/>
            <a:headEnd/>
            <a:tailEnd type="triangle" w="med" len="med"/>
          </a:ln>
          <a:effectLst>
            <a:prstShdw prst="shdw17" dist="17961" dir="2700000">
              <a:schemeClr val="tx1">
                <a:gamma/>
                <a:shade val="60000"/>
                <a:invGamma/>
                <a:alpha val="74998"/>
              </a:schemeClr>
            </a:prstShdw>
          </a:effectLst>
        </p:spPr>
      </p:cxnSp>
      <p:pic>
        <p:nvPicPr>
          <p:cNvPr id="14" name="Picture 22" descr="instrumentation_thum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4731" y="5203298"/>
            <a:ext cx="1962150" cy="1304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15" name="Line 29"/>
          <p:cNvSpPr>
            <a:spLocks noChangeShapeType="1"/>
          </p:cNvSpPr>
          <p:nvPr/>
        </p:nvSpPr>
        <p:spPr bwMode="auto">
          <a:xfrm>
            <a:off x="5081731" y="1926698"/>
            <a:ext cx="3200400" cy="4114800"/>
          </a:xfrm>
          <a:prstGeom prst="line">
            <a:avLst/>
          </a:prstGeom>
          <a:ln>
            <a:headEnd/>
            <a:tailEnd/>
          </a:ln>
        </p:spPr>
        <p:style>
          <a:lnRef idx="1">
            <a:schemeClr val="dk1"/>
          </a:lnRef>
          <a:fillRef idx="0">
            <a:schemeClr val="dk1"/>
          </a:fillRef>
          <a:effectRef idx="0">
            <a:schemeClr val="dk1"/>
          </a:effectRef>
          <a:fontRef idx="minor">
            <a:schemeClr val="tx1"/>
          </a:fontRef>
        </p:style>
        <p:txBody>
          <a:bodyPr wrap="none" anchor="ctr"/>
          <a:lstStyle/>
          <a:p>
            <a:endParaRPr lang="en-US"/>
          </a:p>
        </p:txBody>
      </p:sp>
      <p:sp>
        <p:nvSpPr>
          <p:cNvPr id="16" name="Text Box 30"/>
          <p:cNvSpPr txBox="1">
            <a:spLocks noChangeArrowheads="1"/>
          </p:cNvSpPr>
          <p:nvPr/>
        </p:nvSpPr>
        <p:spPr bwMode="auto">
          <a:xfrm>
            <a:off x="7215331" y="1742032"/>
            <a:ext cx="4172937" cy="369332"/>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wrap="none">
            <a:spAutoFit/>
          </a:bodyPr>
          <a:lstStyle/>
          <a:p>
            <a:pPr>
              <a:defRPr/>
            </a:pPr>
            <a:r>
              <a:rPr lang="es-MX" dirty="0">
                <a:latin typeface="Arial" panose="020B0604020202020204" pitchFamily="34" charset="0"/>
                <a:ea typeface="ＭＳ Ｐゴシック" charset="-128"/>
                <a:cs typeface="Arial" panose="020B0604020202020204" pitchFamily="34" charset="0"/>
              </a:rPr>
              <a:t>Método de muestreo de agua con REX</a:t>
            </a:r>
          </a:p>
        </p:txBody>
      </p:sp>
      <p:pic>
        <p:nvPicPr>
          <p:cNvPr id="17" name="Picture 19"/>
          <p:cNvPicPr>
            <a:picLocks noChangeAspect="1"/>
          </p:cNvPicPr>
          <p:nvPr/>
        </p:nvPicPr>
        <p:blipFill>
          <a:blip r:embed="rId6"/>
          <a:stretch>
            <a:fillRect/>
          </a:stretch>
        </p:blipFill>
        <p:spPr>
          <a:xfrm>
            <a:off x="8851123" y="4472189"/>
            <a:ext cx="2909946" cy="1764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28" descr="final working RE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0131" y="2688698"/>
            <a:ext cx="2895600" cy="2162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471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MX" altLang="en-US" b="1" dirty="0">
                <a:latin typeface="Arial Black" panose="020B0A04020102020204" pitchFamily="34" charset="0"/>
                <a:ea typeface="ＭＳ Ｐゴシック" panose="020B0600070205080204" pitchFamily="34" charset="-128"/>
                <a:cs typeface="Arial" panose="020B0604020202020204" pitchFamily="34" charset="0"/>
              </a:rPr>
              <a:t>REX tiene cabida en su diseño de análisis </a:t>
            </a:r>
            <a:br>
              <a:rPr lang="es-MX" altLang="en-US" b="1" dirty="0">
                <a:latin typeface="Arial Black" panose="020B0A04020102020204" pitchFamily="34" charset="0"/>
                <a:ea typeface="ＭＳ Ｐゴシック" panose="020B0600070205080204" pitchFamily="34" charset="-128"/>
                <a:cs typeface="Arial" panose="020B0604020202020204" pitchFamily="34" charset="0"/>
              </a:rPr>
            </a:br>
            <a:endParaRPr lang="es-MX" dirty="0">
              <a:latin typeface="Arial Black" panose="020B0A04020102020204" pitchFamily="34" charset="0"/>
            </a:endParaRPr>
          </a:p>
        </p:txBody>
      </p:sp>
      <p:sp>
        <p:nvSpPr>
          <p:cNvPr id="3" name="Marcador de contenido 2"/>
          <p:cNvSpPr>
            <a:spLocks noGrp="1"/>
          </p:cNvSpPr>
          <p:nvPr>
            <p:ph idx="1"/>
          </p:nvPr>
        </p:nvSpPr>
        <p:spPr>
          <a:xfrm>
            <a:off x="902080" y="2043448"/>
            <a:ext cx="6696455" cy="3777622"/>
          </a:xfrm>
        </p:spPr>
        <p:txBody>
          <a:bodyPr/>
          <a:lstStyle/>
          <a:p>
            <a:pPr>
              <a:lnSpc>
                <a:spcPct val="90000"/>
              </a:lnSpc>
              <a:buClrTx/>
            </a:pPr>
            <a:r>
              <a:rPr lang="es-MX"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Una vez instalado en el lugar</a:t>
            </a:r>
            <a:br>
              <a:rPr lang="en-US"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br>
            <a:endParaRPr lang="en-US"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a:lnSpc>
                <a:spcPct val="90000"/>
              </a:lnSpc>
              <a:buClrTx/>
              <a:buFont typeface="Arial" panose="020B0604020202020204" pitchFamily="34" charset="0"/>
              <a:buChar char="•"/>
            </a:pPr>
            <a:r>
              <a:rPr lang="es-MX"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REX es autónomo</a:t>
            </a:r>
          </a:p>
          <a:p>
            <a:pPr>
              <a:lnSpc>
                <a:spcPct val="90000"/>
              </a:lnSpc>
              <a:buClrTx/>
              <a:buFont typeface="Arial" panose="020B0604020202020204" pitchFamily="34" charset="0"/>
              <a:buChar char="•"/>
            </a:pPr>
            <a:r>
              <a:rPr lang="es-MX"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No necesita supervisión</a:t>
            </a:r>
          </a:p>
          <a:p>
            <a:pPr>
              <a:lnSpc>
                <a:spcPct val="90000"/>
              </a:lnSpc>
              <a:buClrTx/>
              <a:buFont typeface="Arial" panose="020B0604020202020204" pitchFamily="34" charset="0"/>
              <a:buChar char="•"/>
            </a:pPr>
            <a:r>
              <a:rPr lang="es-MX"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REX no requiere consumibles de ningún tipo</a:t>
            </a:r>
          </a:p>
          <a:p>
            <a:pPr>
              <a:lnSpc>
                <a:spcPct val="90000"/>
              </a:lnSpc>
              <a:buClrTx/>
              <a:buFont typeface="Arial" panose="020B0604020202020204" pitchFamily="34" charset="0"/>
              <a:buChar char="•"/>
            </a:pPr>
            <a:r>
              <a:rPr lang="es-MX"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Reporta directamente a su Centro de Control (Agua o Producción lista para la red)</a:t>
            </a:r>
          </a:p>
          <a:p>
            <a:pPr>
              <a:lnSpc>
                <a:spcPct val="90000"/>
              </a:lnSpc>
              <a:buClrTx/>
              <a:buFont typeface="Arial" panose="020B0604020202020204" pitchFamily="34" charset="0"/>
              <a:buChar char="•"/>
            </a:pPr>
            <a:r>
              <a:rPr lang="es-MX" altLang="en-US" dirty="0">
                <a:solidFill>
                  <a:srgbClr val="595959"/>
                </a:solidFill>
                <a:latin typeface="Arial" panose="020B0604020202020204" pitchFamily="34" charset="0"/>
                <a:ea typeface="ＭＳ Ｐゴシック" panose="020B0600070205080204" pitchFamily="34" charset="-128"/>
                <a:cs typeface="Arial" panose="020B0604020202020204" pitchFamily="34" charset="0"/>
              </a:rPr>
              <a:t>Incorpore REX a su sistema desde el diseño iniciar o actualizar</a:t>
            </a:r>
          </a:p>
          <a:p>
            <a:endParaRPr lang="es-MX" dirty="0"/>
          </a:p>
        </p:txBody>
      </p:sp>
      <p:pic>
        <p:nvPicPr>
          <p:cNvPr id="4" name="Picture 4"/>
          <p:cNvPicPr>
            <a:picLocks noChangeAspect="1" noChangeArrowheads="1"/>
          </p:cNvPicPr>
          <p:nvPr/>
        </p:nvPicPr>
        <p:blipFill>
          <a:blip r:embed="rId2"/>
          <a:srcRect/>
          <a:stretch>
            <a:fillRect/>
          </a:stretch>
        </p:blipFill>
        <p:spPr bwMode="auto">
          <a:xfrm>
            <a:off x="7048768" y="1905000"/>
            <a:ext cx="5066892" cy="3402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882193001"/>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94</TotalTime>
  <Words>1313</Words>
  <Application>Microsoft Macintosh PowerPoint</Application>
  <PresentationFormat>Widescreen</PresentationFormat>
  <Paragraphs>156</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Black</vt:lpstr>
      <vt:lpstr>Century Gothic</vt:lpstr>
      <vt:lpstr>PT Sans Narrow</vt:lpstr>
      <vt:lpstr>Wingdings</vt:lpstr>
      <vt:lpstr>Wingdings 3</vt:lpstr>
      <vt:lpstr>Espiral</vt:lpstr>
      <vt:lpstr>PowerPoint Presentation</vt:lpstr>
      <vt:lpstr>REX</vt:lpstr>
      <vt:lpstr>ToxicAlert</vt:lpstr>
      <vt:lpstr>Las capacidades de REX son únicas</vt:lpstr>
      <vt:lpstr>“Siguiendo con lo habitual“ Conceptos de Gestión del Agua</vt:lpstr>
      <vt:lpstr>¿Qué es importante para el Sistema de Control de Agua en México? </vt:lpstr>
      <vt:lpstr>REX Tiene Capacidades Únicas </vt:lpstr>
      <vt:lpstr>Cadena de análisis de muestras Métodos actuales vs. REX y/o Alerta Tóxica </vt:lpstr>
      <vt:lpstr>REX tiene cabida en su diseño de análisis  </vt:lpstr>
      <vt:lpstr>Cómo puede ayudar AMDS </vt:lpstr>
      <vt:lpstr>Certificación AMDS ISO 17025  Número - CAL-109644 </vt:lpstr>
      <vt:lpstr>REX no tiene competencia real fuera del laboratorio</vt:lpstr>
      <vt:lpstr> Campos de uso para REX</vt:lpstr>
      <vt:lpstr>REX: Sus 3 características principales</vt:lpstr>
      <vt:lpstr>Preguntas frecuentes sobre REX</vt:lpstr>
      <vt:lpstr>Preguntas frecuentes sobre REX</vt:lpstr>
      <vt:lpstr>Contáctenos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Fidel</dc:creator>
  <cp:lastModifiedBy>AMDS CEO</cp:lastModifiedBy>
  <cp:revision>17</cp:revision>
  <dcterms:created xsi:type="dcterms:W3CDTF">2020-06-25T17:28:21Z</dcterms:created>
  <dcterms:modified xsi:type="dcterms:W3CDTF">2020-09-24T00:19:21Z</dcterms:modified>
</cp:coreProperties>
</file>